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6" r:id="rId1"/>
    <p:sldMasterId id="2147483663" r:id="rId2"/>
    <p:sldMasterId id="2147483669" r:id="rId3"/>
  </p:sldMasterIdLst>
  <p:notesMasterIdLst>
    <p:notesMasterId r:id="rId162"/>
  </p:notesMasterIdLst>
  <p:handoutMasterIdLst>
    <p:handoutMasterId r:id="rId163"/>
  </p:handoutMasterIdLst>
  <p:sldIdLst>
    <p:sldId id="256" r:id="rId4"/>
    <p:sldId id="280" r:id="rId5"/>
    <p:sldId id="598" r:id="rId6"/>
    <p:sldId id="631" r:id="rId7"/>
    <p:sldId id="258" r:id="rId8"/>
    <p:sldId id="350" r:id="rId9"/>
    <p:sldId id="616" r:id="rId10"/>
    <p:sldId id="353" r:id="rId11"/>
    <p:sldId id="615" r:id="rId12"/>
    <p:sldId id="352" r:id="rId13"/>
    <p:sldId id="349" r:id="rId14"/>
    <p:sldId id="348" r:id="rId15"/>
    <p:sldId id="638" r:id="rId16"/>
    <p:sldId id="637" r:id="rId17"/>
    <p:sldId id="400" r:id="rId18"/>
    <p:sldId id="409" r:id="rId19"/>
    <p:sldId id="410" r:id="rId20"/>
    <p:sldId id="402" r:id="rId21"/>
    <p:sldId id="403" r:id="rId22"/>
    <p:sldId id="407" r:id="rId23"/>
    <p:sldId id="408" r:id="rId24"/>
    <p:sldId id="492" r:id="rId25"/>
    <p:sldId id="501" r:id="rId26"/>
    <p:sldId id="502" r:id="rId27"/>
    <p:sldId id="486" r:id="rId28"/>
    <p:sldId id="503" r:id="rId29"/>
    <p:sldId id="504" r:id="rId30"/>
    <p:sldId id="506" r:id="rId31"/>
    <p:sldId id="509" r:id="rId32"/>
    <p:sldId id="510" r:id="rId33"/>
    <p:sldId id="508" r:id="rId34"/>
    <p:sldId id="497" r:id="rId35"/>
    <p:sldId id="511" r:id="rId36"/>
    <p:sldId id="596" r:id="rId37"/>
    <p:sldId id="512" r:id="rId38"/>
    <p:sldId id="513" r:id="rId39"/>
    <p:sldId id="514" r:id="rId40"/>
    <p:sldId id="515" r:id="rId41"/>
    <p:sldId id="453" r:id="rId42"/>
    <p:sldId id="457" r:id="rId43"/>
    <p:sldId id="455" r:id="rId44"/>
    <p:sldId id="487" r:id="rId45"/>
    <p:sldId id="452" r:id="rId46"/>
    <p:sldId id="614" r:id="rId47"/>
    <p:sldId id="498" r:id="rId48"/>
    <p:sldId id="476" r:id="rId49"/>
    <p:sldId id="517" r:id="rId50"/>
    <p:sldId id="519" r:id="rId51"/>
    <p:sldId id="518" r:id="rId52"/>
    <p:sldId id="633" r:id="rId53"/>
    <p:sldId id="636" r:id="rId54"/>
    <p:sldId id="448" r:id="rId55"/>
    <p:sldId id="520" r:id="rId56"/>
    <p:sldId id="419" r:id="rId57"/>
    <p:sldId id="630" r:id="rId58"/>
    <p:sldId id="430" r:id="rId59"/>
    <p:sldId id="521" r:id="rId60"/>
    <p:sldId id="263" r:id="rId61"/>
    <p:sldId id="264" r:id="rId62"/>
    <p:sldId id="599" r:id="rId63"/>
    <p:sldId id="526" r:id="rId64"/>
    <p:sldId id="481" r:id="rId65"/>
    <p:sldId id="483" r:id="rId66"/>
    <p:sldId id="634" r:id="rId67"/>
    <p:sldId id="621" r:id="rId68"/>
    <p:sldId id="620" r:id="rId69"/>
    <p:sldId id="482" r:id="rId70"/>
    <p:sldId id="613" r:id="rId71"/>
    <p:sldId id="523" r:id="rId72"/>
    <p:sldId id="524" r:id="rId73"/>
    <p:sldId id="527" r:id="rId74"/>
    <p:sldId id="528" r:id="rId75"/>
    <p:sldId id="525" r:id="rId76"/>
    <p:sldId id="532" r:id="rId77"/>
    <p:sldId id="530" r:id="rId78"/>
    <p:sldId id="536" r:id="rId79"/>
    <p:sldId id="531" r:id="rId80"/>
    <p:sldId id="534" r:id="rId81"/>
    <p:sldId id="533" r:id="rId82"/>
    <p:sldId id="522" r:id="rId83"/>
    <p:sldId id="535" r:id="rId84"/>
    <p:sldId id="537" r:id="rId85"/>
    <p:sldId id="451" r:id="rId86"/>
    <p:sldId id="432" r:id="rId87"/>
    <p:sldId id="612" r:id="rId88"/>
    <p:sldId id="494" r:id="rId89"/>
    <p:sldId id="488" r:id="rId90"/>
    <p:sldId id="538" r:id="rId91"/>
    <p:sldId id="539" r:id="rId92"/>
    <p:sldId id="540" r:id="rId93"/>
    <p:sldId id="541" r:id="rId94"/>
    <p:sldId id="542" r:id="rId95"/>
    <p:sldId id="602" r:id="rId96"/>
    <p:sldId id="543" r:id="rId97"/>
    <p:sldId id="544" r:id="rId98"/>
    <p:sldId id="550" r:id="rId99"/>
    <p:sldId id="549" r:id="rId100"/>
    <p:sldId id="547" r:id="rId101"/>
    <p:sldId id="551" r:id="rId102"/>
    <p:sldId id="456" r:id="rId103"/>
    <p:sldId id="548" r:id="rId104"/>
    <p:sldId id="611" r:id="rId105"/>
    <p:sldId id="493" r:id="rId106"/>
    <p:sldId id="552" r:id="rId107"/>
    <p:sldId id="589" r:id="rId108"/>
    <p:sldId id="554" r:id="rId109"/>
    <p:sldId id="553" r:id="rId110"/>
    <p:sldId id="557" r:id="rId111"/>
    <p:sldId id="558" r:id="rId112"/>
    <p:sldId id="555" r:id="rId113"/>
    <p:sldId id="559" r:id="rId114"/>
    <p:sldId id="556" r:id="rId115"/>
    <p:sldId id="560" r:id="rId116"/>
    <p:sldId id="562" r:id="rId117"/>
    <p:sldId id="564" r:id="rId118"/>
    <p:sldId id="563" r:id="rId119"/>
    <p:sldId id="566" r:id="rId120"/>
    <p:sldId id="605" r:id="rId121"/>
    <p:sldId id="567" r:id="rId122"/>
    <p:sldId id="610" r:id="rId123"/>
    <p:sldId id="495" r:id="rId124"/>
    <p:sldId id="570" r:id="rId125"/>
    <p:sldId id="571" r:id="rId126"/>
    <p:sldId id="499" r:id="rId127"/>
    <p:sldId id="463" r:id="rId128"/>
    <p:sldId id="473" r:id="rId129"/>
    <p:sldId id="474" r:id="rId130"/>
    <p:sldId id="569" r:id="rId131"/>
    <p:sldId id="438" r:id="rId132"/>
    <p:sldId id="422" r:id="rId133"/>
    <p:sldId id="572" r:id="rId134"/>
    <p:sldId id="439" r:id="rId135"/>
    <p:sldId id="440" r:id="rId136"/>
    <p:sldId id="592" r:id="rId137"/>
    <p:sldId id="424" r:id="rId138"/>
    <p:sldId id="573" r:id="rId139"/>
    <p:sldId id="574" r:id="rId140"/>
    <p:sldId id="575" r:id="rId141"/>
    <p:sldId id="577" r:id="rId142"/>
    <p:sldId id="576" r:id="rId143"/>
    <p:sldId id="607" r:id="rId144"/>
    <p:sldId id="608" r:id="rId145"/>
    <p:sldId id="609" r:id="rId146"/>
    <p:sldId id="578" r:id="rId147"/>
    <p:sldId id="582" r:id="rId148"/>
    <p:sldId id="606" r:id="rId149"/>
    <p:sldId id="500" r:id="rId150"/>
    <p:sldId id="590" r:id="rId151"/>
    <p:sldId id="580" r:id="rId152"/>
    <p:sldId id="583" r:id="rId153"/>
    <p:sldId id="584" r:id="rId154"/>
    <p:sldId id="585" r:id="rId155"/>
    <p:sldId id="593" r:id="rId156"/>
    <p:sldId id="594" r:id="rId157"/>
    <p:sldId id="586" r:id="rId158"/>
    <p:sldId id="588" r:id="rId159"/>
    <p:sldId id="339" r:id="rId160"/>
    <p:sldId id="276" r:id="rId161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1AFF0"/>
    <a:srgbClr val="FF8B11"/>
    <a:srgbClr val="F4AE56"/>
    <a:srgbClr val="70A8DA"/>
    <a:srgbClr val="359D64"/>
    <a:srgbClr val="4682B4"/>
    <a:srgbClr val="E66914"/>
    <a:srgbClr val="C5C000"/>
    <a:srgbClr val="CC9900"/>
    <a:srgbClr val="4CC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40"/>
    <p:restoredTop sz="89724" autoAdjust="0"/>
  </p:normalViewPr>
  <p:slideViewPr>
    <p:cSldViewPr>
      <p:cViewPr varScale="1">
        <p:scale>
          <a:sx n="100" d="100"/>
          <a:sy n="100" d="100"/>
        </p:scale>
        <p:origin x="1832" y="1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392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slide" Target="slides/slide121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45" Type="http://schemas.openxmlformats.org/officeDocument/2006/relationships/slide" Target="slides/slide142.xml"/><Relationship Id="rId161" Type="http://schemas.openxmlformats.org/officeDocument/2006/relationships/slide" Target="slides/slide158.xml"/><Relationship Id="rId16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35" Type="http://schemas.openxmlformats.org/officeDocument/2006/relationships/slide" Target="slides/slide132.xml"/><Relationship Id="rId151" Type="http://schemas.openxmlformats.org/officeDocument/2006/relationships/slide" Target="slides/slide148.xml"/><Relationship Id="rId156" Type="http://schemas.openxmlformats.org/officeDocument/2006/relationships/slide" Target="slides/slide153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tableStyles" Target="tableStyles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viewProps" Target="viewProps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F9769A3-6689-D144-B7B9-EEB979FB79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7BD545B-4829-FF46-8C1D-0DAEE08576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685A70-BFEE-2A4B-A011-FA8C0B02E72D}" type="datetimeFigureOut">
              <a:rPr kumimoji="1" lang="zh-TW" altLang="en-US" smtClean="0"/>
              <a:t>2021/11/26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43006A3-7FD4-9544-B474-C84440AC00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1BB074E-5A2E-4E4E-8586-63C713ABA1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E804C-68DC-5E45-80F1-91EFE0B403D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08098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13:50:46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24575,'-7'15'0,"1"6"0,-11 1 0,7 2 0,-11 2 0,4 3 0,-1-5 0,-7 16 0,10-16 0,-11 17 0,11-13 0,-4 12 0,9-12 0,-4 6 0,9-7 0,-4-4 0,8 3 0,-10-8 0,9 3 0,-6-4 0,8 0 0,0 0 0,0 4 0,0-2 0,0 6 0,0-6 0,0 7 0,0-7 0,4 3 0,1-5 0,3 5 0,1-9 0,-1 9 0,8-2 0,-6-1 0,11 10 0,-12-11 0,7 3 0,-6-4 0,6 0 0,-7 0 0,3-5 0,-4 5 0,0-9 0,-4 4 0,3-4 0,-6-1 0,2 5 0,1-3 0,-3 7 0,2-3 0,-3 4 0,4 0 0,-3 0 0,3-4 0,-4-1 0,0-4 0,0 0 0,0-1 0,0 1 0,0 0 0,0-1 0,0 1 0,0 7 0,0-5 0,0 6 0,0-9 0,0 1 0,0 0 0,0-1 0,-3 1 0,2-1 0,-6-3 0,7 2 0,-7-5 0,6 6 0,-5-3 0,2 4 0,-4-1 0,0 1 0,0 0 0,0-1 0,-3 5 0,-3-3 0,1 7 0,-3-6 0,7 2 0,-3-5 0,4 1 0,1 0 0,2-1 0,-2-2 0,6-2 0,-2-3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25T13:51:00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24575,'-7'15'0,"1"6"0,-11 1 0,7 2 0,-11 2 0,4 3 0,-1-5 0,-7 16 0,10-16 0,-11 17 0,11-13 0,-4 12 0,9-12 0,-4 6 0,9-7 0,-4-4 0,8 3 0,-10-8 0,9 3 0,-6-4 0,8 0 0,0 0 0,0 4 0,0-2 0,0 6 0,0-6 0,0 7 0,0-7 0,4 3 0,1-5 0,3 5 0,1-9 0,-1 9 0,8-2 0,-6-1 0,11 10 0,-12-11 0,7 3 0,-6-4 0,6 0 0,-7 0 0,3-5 0,-4 5 0,0-9 0,-4 4 0,3-4 0,-6-1 0,2 5 0,1-3 0,-3 7 0,2-3 0,-3 4 0,4 0 0,-3 0 0,3-4 0,-4-1 0,0-4 0,0 0 0,0-1 0,0 1 0,0 0 0,0-1 0,0 1 0,0 7 0,0-5 0,0 6 0,0-9 0,0 1 0,0 0 0,0-1 0,-3 1 0,2-1 0,-6-3 0,7 2 0,-7-5 0,6 6 0,-5-3 0,2 4 0,-4-1 0,0 1 0,0 0 0,0-1 0,-3 5 0,-3-3 0,1 7 0,-3-6 0,7 2 0,-3-5 0,4 1 0,1 0 0,2-1 0,-2-2 0,6-2 0,-2-3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82255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85" name="Shape 8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9842936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38581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93867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94223506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910323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6216811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53134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202177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46958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1345800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7352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91731477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4776625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275524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57479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496157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996186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1477829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9192847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32367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05152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0987178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2732039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268341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15523301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4495322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811185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899206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2645058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03568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597774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769187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738444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0193371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2111714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560063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76613869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22177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8863591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237375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3748372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7585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07395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82376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0606696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3577636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957064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7400304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89591924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4130594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0514419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18958322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46028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179522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19669529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932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6830401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1251957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56020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TW" altLang="en-US" dirty="0"/>
              <a:t>備案</a:t>
            </a:r>
            <a:r>
              <a:rPr lang="en-US" altLang="zh-TW" dirty="0"/>
              <a:t>I</a:t>
            </a:r>
          </a:p>
          <a:p>
            <a:pPr lvl="0">
              <a:spcBef>
                <a:spcPts val="0"/>
              </a:spcBef>
              <a:buNone/>
            </a:pPr>
            <a:r>
              <a:rPr lang="zh-TW" altLang="en-US" dirty="0"/>
              <a:t>偏行銷的講法哩</a:t>
            </a:r>
            <a:r>
              <a:rPr lang="en-US" altLang="zh-TW" dirty="0"/>
              <a:t>~~~</a:t>
            </a:r>
            <a:endParaRPr dirty="0"/>
          </a:p>
        </p:txBody>
      </p:sp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62898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30559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5768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771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3131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245303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04179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7765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01793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06872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12641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32609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576403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27291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59961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37904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75367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762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0454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44410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203930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5538834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48689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00362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1841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98719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9613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889204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ip</a:t>
            </a:r>
            <a:r>
              <a:rPr lang="en-US" altLang="zh-TW" dirty="0"/>
              <a:t> : </a:t>
            </a:r>
            <a:r>
              <a:rPr lang="zh-TW" altLang="en-US" dirty="0"/>
              <a:t>主機所在實體地址，電腦溝通用 </a:t>
            </a:r>
            <a:r>
              <a:rPr lang="en-US" altLang="zh-TW" dirty="0"/>
              <a:t>(</a:t>
            </a:r>
            <a:r>
              <a:rPr lang="zh-TW" altLang="en-US" dirty="0"/>
              <a:t>地點地址 </a:t>
            </a:r>
            <a:r>
              <a:rPr lang="en-US" altLang="zh-TW" dirty="0"/>
              <a:t>ex: 104.117.87.92 / ex: </a:t>
            </a:r>
            <a:r>
              <a:rPr lang="zh-TW" altLang="en-US" dirty="0"/>
              <a:t>忠孝西路二段</a:t>
            </a:r>
            <a:r>
              <a:rPr lang="en-US" altLang="zh-TW" dirty="0"/>
              <a:t>355</a:t>
            </a:r>
            <a:r>
              <a:rPr lang="zh-TW" altLang="en-US" dirty="0"/>
              <a:t>號 </a:t>
            </a:r>
            <a:r>
              <a:rPr lang="en-US" altLang="zh-TW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url</a:t>
            </a:r>
            <a:r>
              <a:rPr lang="en-US" altLang="zh-TW" dirty="0"/>
              <a:t> : </a:t>
            </a:r>
            <a:r>
              <a:rPr lang="zh-TW" altLang="en-US" dirty="0"/>
              <a:t>網址，主機所在地址，方便人類記憶 </a:t>
            </a:r>
            <a:r>
              <a:rPr lang="en-US" altLang="zh-TW" dirty="0"/>
              <a:t>(</a:t>
            </a:r>
            <a:r>
              <a:rPr lang="zh-TW" altLang="en-US" dirty="0"/>
              <a:t>地點名稱 </a:t>
            </a:r>
            <a:r>
              <a:rPr lang="en-US" altLang="zh-TW" dirty="0"/>
              <a:t>ex: </a:t>
            </a:r>
            <a:r>
              <a:rPr lang="en-US" altLang="zh-TW" dirty="0" err="1"/>
              <a:t>www.google.com</a:t>
            </a:r>
            <a:r>
              <a:rPr lang="en-US" altLang="zh-TW" dirty="0"/>
              <a:t> / ex: </a:t>
            </a:r>
            <a:r>
              <a:rPr lang="zh-TW" altLang="en-US" dirty="0"/>
              <a:t>台北車站捷運站四號出口 </a:t>
            </a:r>
            <a:r>
              <a:rPr lang="en-US" altLang="zh-TW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domain name : </a:t>
            </a:r>
            <a:r>
              <a:rPr lang="zh-TW" altLang="en-US" dirty="0"/>
              <a:t>網域名稱，電腦所在區域 </a:t>
            </a:r>
            <a:r>
              <a:rPr lang="en-US" altLang="zh-TW" dirty="0"/>
              <a:t>( </a:t>
            </a:r>
            <a:r>
              <a:rPr lang="zh-TW" altLang="en-US" dirty="0"/>
              <a:t>地點區域 </a:t>
            </a:r>
            <a:r>
              <a:rPr lang="en-US" altLang="zh-TW" dirty="0"/>
              <a:t>ex: </a:t>
            </a:r>
            <a:r>
              <a:rPr lang="en-US" altLang="zh-TW" dirty="0" err="1"/>
              <a:t>google.com</a:t>
            </a:r>
            <a:r>
              <a:rPr lang="en-US" altLang="zh-TW" dirty="0"/>
              <a:t> </a:t>
            </a:r>
            <a:r>
              <a:rPr lang="zh-TW" altLang="en-US" dirty="0"/>
              <a:t>的 </a:t>
            </a:r>
            <a:r>
              <a:rPr lang="en-US" altLang="zh-TW" dirty="0"/>
              <a:t>google / ex: </a:t>
            </a:r>
            <a:r>
              <a:rPr lang="zh-TW" altLang="en-US" dirty="0"/>
              <a:t>台北車站</a:t>
            </a:r>
            <a:r>
              <a:rPr lang="en-US" altLang="zh-TW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 err="1"/>
              <a:t>dns</a:t>
            </a:r>
            <a:r>
              <a:rPr lang="en-US" altLang="zh-TW" dirty="0"/>
              <a:t>: domain name service/server </a:t>
            </a:r>
            <a:r>
              <a:rPr lang="zh-TW" altLang="en-US" dirty="0"/>
              <a:t>，將 </a:t>
            </a:r>
            <a:r>
              <a:rPr lang="en-US" altLang="zh-TW" dirty="0" err="1"/>
              <a:t>url</a:t>
            </a:r>
            <a:r>
              <a:rPr lang="en-US" altLang="zh-TW" dirty="0"/>
              <a:t> </a:t>
            </a:r>
            <a:r>
              <a:rPr lang="zh-TW" altLang="en-US" dirty="0"/>
              <a:t>和 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zh-TW" altLang="en-US" dirty="0"/>
              <a:t>作轉換的服務 </a:t>
            </a:r>
            <a:r>
              <a:rPr lang="en-US" altLang="zh-TW" dirty="0"/>
              <a:t>/ </a:t>
            </a:r>
            <a:r>
              <a:rPr lang="zh-TW" altLang="en-US" dirty="0"/>
              <a:t>主機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( </a:t>
            </a:r>
            <a:r>
              <a:rPr lang="zh-TW" altLang="en-US" dirty="0"/>
              <a:t>網域名稱服務 </a:t>
            </a:r>
            <a:r>
              <a:rPr lang="en-US" altLang="zh-TW" dirty="0"/>
              <a:t>/ ex : </a:t>
            </a:r>
            <a:r>
              <a:rPr lang="zh-TW" altLang="en-US" dirty="0"/>
              <a:t>店家對照地址的詢問服務台</a:t>
            </a:r>
            <a:r>
              <a:rPr lang="en-US" altLang="zh-TW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packet : </a:t>
            </a:r>
            <a:r>
              <a:rPr lang="zh-TW" altLang="en-US" dirty="0"/>
              <a:t>網路傳輸資料的最小單位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TW" dirty="0"/>
              <a:t>port</a:t>
            </a:r>
            <a:r>
              <a:rPr lang="zh-TW" altLang="en-US" dirty="0"/>
              <a:t>： 埠號，一台主機通常有</a:t>
            </a:r>
            <a:r>
              <a:rPr lang="en-US" altLang="zh-TW" dirty="0"/>
              <a:t>0 - 65535 </a:t>
            </a:r>
            <a:r>
              <a:rPr lang="zh-TW" altLang="en-US" dirty="0"/>
              <a:t>個 </a:t>
            </a:r>
            <a:r>
              <a:rPr lang="en-US" altLang="zh-TW" dirty="0"/>
              <a:t>port </a:t>
            </a:r>
            <a:r>
              <a:rPr lang="zh-TW" altLang="en-US" dirty="0"/>
              <a:t>號，每跑一個對外開放的程式 </a:t>
            </a:r>
            <a:r>
              <a:rPr lang="en-US" altLang="zh-TW" dirty="0"/>
              <a:t>(ex: </a:t>
            </a:r>
            <a:r>
              <a:rPr lang="en-US" altLang="zh-TW" dirty="0" err="1"/>
              <a:t>WebService</a:t>
            </a:r>
            <a:r>
              <a:rPr lang="en-US" altLang="zh-TW" dirty="0"/>
              <a:t>)</a:t>
            </a:r>
            <a:r>
              <a:rPr lang="zh-TW" altLang="en-US" dirty="0"/>
              <a:t>，即需用一個特定的</a:t>
            </a:r>
            <a:r>
              <a:rPr lang="en-US" altLang="zh-TW" dirty="0"/>
              <a:t>port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8072902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14292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988801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077687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0154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9383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791360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79764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elvetica Neue"/>
              <a:buNone/>
            </a:pPr>
            <a:endParaRPr sz="1800" b="0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0" name="Google Shape;19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56631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264507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25541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5270618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552055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8245680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101283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493336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694624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337357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63147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04826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623765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995596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968866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7278485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522808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7668827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765398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0049788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224706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45739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4463901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938533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768868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991338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563808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33467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632314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760905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075882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595045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95707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2788119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750779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3968898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7864537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9783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474343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010026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3394213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8950914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zh-CN" altLang="en-US" dirty="0"/>
              <a:t>直接貼上</a:t>
            </a:r>
            <a:r>
              <a:rPr lang="zh-TW" altLang="en-US" dirty="0"/>
              <a:t> </a:t>
            </a:r>
            <a:r>
              <a:rPr lang="en-US" altLang="zh-TW" dirty="0"/>
              <a:t>,</a:t>
            </a:r>
            <a:r>
              <a:rPr lang="zh-TW" altLang="en-US" dirty="0"/>
              <a:t> 說明程式設定意義</a:t>
            </a:r>
            <a:endParaRPr lang="en-US" altLang="zh-TW" dirty="0"/>
          </a:p>
          <a:p>
            <a:pPr lvl="0">
              <a:spcBef>
                <a:spcPts val="0"/>
              </a:spcBef>
              <a:buNone/>
            </a:pPr>
            <a:r>
              <a:rPr lang="zh-CN" altLang="en-US" dirty="0"/>
              <a:t>可提一下</a:t>
            </a:r>
            <a:r>
              <a:rPr lang="zh-TW" altLang="en-US" dirty="0"/>
              <a:t> </a:t>
            </a:r>
            <a:r>
              <a:rPr lang="en-US" altLang="zh-TW" dirty="0"/>
              <a:t>web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 err="1"/>
              <a:t>api</a:t>
            </a:r>
            <a:r>
              <a:rPr lang="zh-TW" altLang="en-US" dirty="0"/>
              <a:t> </a:t>
            </a:r>
            <a:r>
              <a:rPr lang="en-US" altLang="zh-TW" dirty="0"/>
              <a:t>server</a:t>
            </a:r>
            <a:r>
              <a:rPr lang="zh-TW" altLang="en-US" dirty="0"/>
              <a:t> </a:t>
            </a:r>
            <a:r>
              <a:rPr lang="zh-CN" altLang="en-US" dirty="0"/>
              <a:t>前後端分離架構</a:t>
            </a: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93963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94250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02580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9879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845933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64194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8985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53060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6252668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03358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076529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SSL -&gt; TLS : </a:t>
            </a:r>
            <a:r>
              <a:rPr lang="zh-TW" altLang="en-US" dirty="0"/>
              <a:t>安全加密協定，傳送封包時多一層安全保障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61808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477" name="Shape 47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35178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533400" y="4572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Clr>
                <a:schemeClr val="lt1"/>
              </a:buClr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533400" y="5791200"/>
            <a:ext cx="5943599" cy="30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360"/>
              </a:spcBef>
              <a:buClr>
                <a:schemeClr val="lt1"/>
              </a:buClr>
              <a:buFont typeface="Arial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71450" marR="0" lvl="1" indent="-6350" algn="l" rtl="0">
              <a:spcBef>
                <a:spcPts val="36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spcBef>
                <a:spcPts val="360"/>
              </a:spcBef>
              <a:buClr>
                <a:schemeClr val="dk1"/>
              </a:buClr>
              <a:buSzPct val="100000"/>
              <a:buFont typeface="Arial"/>
              <a:buChar char="»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9037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dt" idx="10"/>
          </p:nvPr>
        </p:nvSpPr>
        <p:spPr>
          <a:xfrm>
            <a:off x="457200" y="5608319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ftr" idx="11"/>
          </p:nvPr>
        </p:nvSpPr>
        <p:spPr>
          <a:xfrm>
            <a:off x="3124200" y="5608319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6553200" y="5608319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zh-TW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5064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330200" y="641668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3597991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1 column + imag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74" descr="D:\insighteye project\team_intro\img\圖片3.jpg"/>
          <p:cNvPicPr preferRelativeResize="0"/>
          <p:nvPr/>
        </p:nvPicPr>
        <p:blipFill rotWithShape="1">
          <a:blip r:embed="rId2">
            <a:alphaModFix/>
          </a:blip>
          <a:srcRect l="42859"/>
          <a:stretch/>
        </p:blipFill>
        <p:spPr>
          <a:xfrm>
            <a:off x="2628763" y="-12897"/>
            <a:ext cx="6515237" cy="639422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838312" y="2410534"/>
            <a:ext cx="3148198" cy="6475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838253" y="3225800"/>
            <a:ext cx="3148198" cy="300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594" marR="0" lvl="0" indent="-50793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783" marR="0" lvl="1" indent="-88882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2971" marR="0" lvl="2" indent="-114271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160" marR="0" lvl="3" indent="-126959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349" marR="0" lvl="4" indent="-126949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537" marR="0" lvl="5" indent="-126937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726" marR="0" lvl="6" indent="-126925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8914" marR="0" lvl="7" indent="-126913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103" marR="0" lvl="8" indent="-126903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/>
          <p:nvPr/>
        </p:nvSpPr>
        <p:spPr>
          <a:xfrm>
            <a:off x="218928" y="-12897"/>
            <a:ext cx="5276875" cy="6337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0" y="0"/>
                </a:moveTo>
                <a:lnTo>
                  <a:pt x="0" y="120000"/>
                </a:lnTo>
                <a:lnTo>
                  <a:pt x="120000" y="119919"/>
                </a:lnTo>
                <a:lnTo>
                  <a:pt x="88581" y="174"/>
                </a:lnTo>
                <a:close/>
              </a:path>
            </a:pathLst>
          </a:custGeom>
          <a:solidFill>
            <a:srgbClr val="000000">
              <a:alpha val="7058"/>
            </a:srgbClr>
          </a:solidFill>
          <a:ln>
            <a:noFill/>
          </a:ln>
        </p:spPr>
      </p:sp>
      <p:sp>
        <p:nvSpPr>
          <p:cNvPr id="78" name="Shape 78"/>
          <p:cNvSpPr/>
          <p:nvPr/>
        </p:nvSpPr>
        <p:spPr>
          <a:xfrm>
            <a:off x="-9673" y="-12897"/>
            <a:ext cx="5505476" cy="639422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220" y="0"/>
                </a:moveTo>
                <a:lnTo>
                  <a:pt x="0" y="120000"/>
                </a:lnTo>
                <a:lnTo>
                  <a:pt x="120000" y="119919"/>
                </a:lnTo>
                <a:lnTo>
                  <a:pt x="88581" y="1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51918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2CB23F-2BD2-0949-9947-F4795E40B2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CE3E865-30CE-994E-936C-C067391CC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0A4E8F7-79E3-D542-8002-0B9D82AB9F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704DAC-BA96-D947-99FD-24D931F75417}" type="datetimeFigureOut">
              <a:rPr kumimoji="1" lang="zh-TW" altLang="en-US" smtClean="0"/>
              <a:t>2021/11/26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17751AE-56AA-ED45-88F0-730D5142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CE577E8-68E6-004D-BE6D-8979ABC15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573858-5371-B045-A660-7B8B5F109046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000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投影片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sldNum" idx="12"/>
          </p:nvPr>
        </p:nvSpPr>
        <p:spPr>
          <a:xfrm>
            <a:off x="330200" y="641668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zh-T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</a:t>
            </a:r>
          </a:p>
        </p:txBody>
      </p:sp>
    </p:spTree>
    <p:extLst>
      <p:ext uri="{BB962C8B-B14F-4D97-AF65-F5344CB8AC3E}">
        <p14:creationId xmlns:p14="http://schemas.microsoft.com/office/powerpoint/2010/main" val="293380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theme" Target="../theme/them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5" y="-1"/>
            <a:ext cx="9144932" cy="60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2276" y="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 rot="10800000" flipH="1">
            <a:off x="1588" y="-1"/>
            <a:ext cx="4875212" cy="5178425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Shape 13"/>
          <p:cNvPicPr preferRelativeResize="0"/>
          <p:nvPr/>
        </p:nvPicPr>
        <p:blipFill rotWithShape="1">
          <a:blip r:embed="rId6">
            <a:alphaModFix/>
          </a:blip>
          <a:srcRect l="7845" t="18492" r="5757" b="10530"/>
          <a:stretch/>
        </p:blipFill>
        <p:spPr>
          <a:xfrm>
            <a:off x="152400" y="614149"/>
            <a:ext cx="4872249" cy="2433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Shape 14"/>
          <p:cNvPicPr preferRelativeResize="0"/>
          <p:nvPr/>
        </p:nvPicPr>
        <p:blipFill rotWithShape="1">
          <a:blip r:embed="rId7">
            <a:alphaModFix/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5900"/>
                    </a14:imgEffect>
                  </a14:imgLayer>
                </a14:imgProps>
              </a:ext>
            </a:extLst>
          </a:blip>
          <a:srcRect t="83225"/>
          <a:stretch/>
        </p:blipFill>
        <p:spPr>
          <a:xfrm>
            <a:off x="-2276" y="5715000"/>
            <a:ext cx="9144000" cy="11519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15"/>
          <p:cNvSpPr/>
          <p:nvPr/>
        </p:nvSpPr>
        <p:spPr>
          <a:xfrm>
            <a:off x="1586" y="4568930"/>
            <a:ext cx="9142413" cy="1520825"/>
          </a:xfrm>
          <a:prstGeom prst="rect">
            <a:avLst/>
          </a:prstGeom>
          <a:solidFill>
            <a:schemeClr val="bg1">
              <a:alpha val="58824"/>
            </a:schemeClr>
          </a:solidFill>
          <a:ln>
            <a:noFill/>
          </a:ln>
          <a:effectLst>
            <a:outerShdw blurRad="63500" dist="23000" dir="5400000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/>
          <p:nvPr/>
        </p:nvSpPr>
        <p:spPr>
          <a:xfrm>
            <a:off x="520700" y="5505555"/>
            <a:ext cx="4852986" cy="584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Shape 17"/>
          <p:cNvSpPr txBox="1"/>
          <p:nvPr/>
        </p:nvSpPr>
        <p:spPr>
          <a:xfrm>
            <a:off x="495300" y="4780069"/>
            <a:ext cx="2673350" cy="600075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000" b="1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126082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F010622-6EE6-6849-B75B-BDE2AD58F5C0}"/>
              </a:ext>
            </a:extLst>
          </p:cNvPr>
          <p:cNvSpPr/>
          <p:nvPr userDrawn="1"/>
        </p:nvSpPr>
        <p:spPr>
          <a:xfrm>
            <a:off x="6299471" y="1961962"/>
            <a:ext cx="1119407" cy="162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7" name="Shape 67"/>
          <p:cNvSpPr/>
          <p:nvPr userDrawn="1"/>
        </p:nvSpPr>
        <p:spPr>
          <a:xfrm>
            <a:off x="0" y="6356355"/>
            <a:ext cx="9144000" cy="500063"/>
          </a:xfrm>
          <a:prstGeom prst="rect">
            <a:avLst/>
          </a:prstGeom>
          <a:solidFill>
            <a:srgbClr val="F4AE56"/>
          </a:solidFill>
          <a:ln>
            <a:noFill/>
          </a:ln>
          <a:effectLst>
            <a:outerShdw blurRad="63500" dist="22986" dir="5400000" algn="tl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Shape 68"/>
          <p:cNvSpPr txBox="1">
            <a:spLocks noGrp="1"/>
          </p:cNvSpPr>
          <p:nvPr userDrawn="1">
            <p:ph type="sldNum" idx="12"/>
          </p:nvPr>
        </p:nvSpPr>
        <p:spPr>
          <a:xfrm>
            <a:off x="330200" y="641668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zh-TW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</a:t>
            </a:r>
          </a:p>
        </p:txBody>
      </p:sp>
      <p:sp>
        <p:nvSpPr>
          <p:cNvPr id="69" name="Shape 69"/>
          <p:cNvSpPr txBox="1"/>
          <p:nvPr userDrawn="1"/>
        </p:nvSpPr>
        <p:spPr>
          <a:xfrm>
            <a:off x="3373212" y="6400805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endParaRPr lang="zh-TW"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Shape 192">
            <a:extLst>
              <a:ext uri="{FF2B5EF4-FFF2-40B4-BE49-F238E27FC236}">
                <a16:creationId xmlns:a16="http://schemas.microsoft.com/office/drawing/2014/main" id="{5DBB7A56-8744-304D-9D74-EA69B8B768AD}"/>
              </a:ext>
            </a:extLst>
          </p:cNvPr>
          <p:cNvCxnSpPr/>
          <p:nvPr userDrawn="1"/>
        </p:nvCxnSpPr>
        <p:spPr>
          <a:xfrm>
            <a:off x="251520" y="188712"/>
            <a:ext cx="0" cy="648000"/>
          </a:xfrm>
          <a:prstGeom prst="straightConnector1">
            <a:avLst/>
          </a:prstGeom>
          <a:noFill/>
          <a:ln w="57150" cap="flat" cmpd="sng">
            <a:solidFill>
              <a:schemeClr val="accent6"/>
            </a:solidFill>
            <a:prstDash val="solid"/>
            <a:miter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49828781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7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 userDrawn="1"/>
        </p:nvSpPr>
        <p:spPr>
          <a:xfrm>
            <a:off x="0" y="6356355"/>
            <a:ext cx="9144000" cy="500063"/>
          </a:xfrm>
          <a:prstGeom prst="rect">
            <a:avLst/>
          </a:prstGeom>
          <a:solidFill>
            <a:srgbClr val="F4AE56"/>
          </a:solidFill>
          <a:ln>
            <a:noFill/>
          </a:ln>
          <a:effectLst>
            <a:outerShdw blurRad="63500" dist="22986" dir="5400000" algn="tl" rotWithShape="0">
              <a:srgbClr val="000000">
                <a:alpha val="34901"/>
              </a:srgbClr>
            </a:outerShdw>
          </a:effectLst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330200" y="641668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zh-TW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r>
              <a:rPr lang="zh-TW" sz="1200" dirty="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 I</a:t>
            </a:r>
          </a:p>
        </p:txBody>
      </p:sp>
      <p:sp>
        <p:nvSpPr>
          <p:cNvPr id="10" name="Shape 59">
            <a:extLst>
              <a:ext uri="{FF2B5EF4-FFF2-40B4-BE49-F238E27FC236}">
                <a16:creationId xmlns:a16="http://schemas.microsoft.com/office/drawing/2014/main" id="{1105134B-B50E-9643-9D79-42A643E0A771}"/>
              </a:ext>
            </a:extLst>
          </p:cNvPr>
          <p:cNvSpPr/>
          <p:nvPr userDrawn="1"/>
        </p:nvSpPr>
        <p:spPr>
          <a:xfrm>
            <a:off x="2986699" y="2096524"/>
            <a:ext cx="6160702" cy="111439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372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lnTo>
                  <a:pt x="5372" y="0"/>
                </a:lnTo>
                <a:close/>
              </a:path>
            </a:pathLst>
          </a:custGeom>
          <a:solidFill>
            <a:srgbClr val="FFEFCB"/>
          </a:solidFill>
          <a:ln>
            <a:noFill/>
          </a:ln>
          <a:effectLst/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" name="Shape 185">
            <a:extLst>
              <a:ext uri="{FF2B5EF4-FFF2-40B4-BE49-F238E27FC236}">
                <a16:creationId xmlns:a16="http://schemas.microsoft.com/office/drawing/2014/main" id="{E1B16AFA-FD99-D747-A066-119F1780F20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28269" y="3949338"/>
            <a:ext cx="3857553" cy="2327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Shape 184">
            <a:extLst>
              <a:ext uri="{FF2B5EF4-FFF2-40B4-BE49-F238E27FC236}">
                <a16:creationId xmlns:a16="http://schemas.microsoft.com/office/drawing/2014/main" id="{3C86213F-0E79-4A4C-A0D1-14DFF4170C5C}"/>
              </a:ext>
            </a:extLst>
          </p:cNvPr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3026436" y="2103409"/>
            <a:ext cx="1591194" cy="1109567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  <a:reflection stA="50000" endA="300" endPos="55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3452676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42.jpeg"/><Relationship Id="rId4" Type="http://schemas.openxmlformats.org/officeDocument/2006/relationships/image" Target="../media/image41.jp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tiff"/><Relationship Id="rId5" Type="http://schemas.openxmlformats.org/officeDocument/2006/relationships/image" Target="../media/image91.tiff"/><Relationship Id="rId4" Type="http://schemas.openxmlformats.org/officeDocument/2006/relationships/image" Target="../media/image90.tiff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73.jp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HTTP/Overview" TargetMode="Externa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jp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kier/nodejs-ntust-202111" TargetMode="External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1.wdp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image" Target="../media/image73.jp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5.png"/><Relationship Id="rId5" Type="http://schemas.openxmlformats.org/officeDocument/2006/relationships/image" Target="../media/image75.jpeg"/><Relationship Id="rId4" Type="http://schemas.microsoft.com/office/2007/relationships/hdphoto" Target="../media/hdphoto11.wdp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80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tiff"/><Relationship Id="rId5" Type="http://schemas.openxmlformats.org/officeDocument/2006/relationships/image" Target="../media/image91.tiff"/><Relationship Id="rId4" Type="http://schemas.openxmlformats.org/officeDocument/2006/relationships/image" Target="../media/image90.tiff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6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73.jp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97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tiff"/><Relationship Id="rId13" Type="http://schemas.openxmlformats.org/officeDocument/2006/relationships/image" Target="../media/image52.tiff"/><Relationship Id="rId18" Type="http://schemas.openxmlformats.org/officeDocument/2006/relationships/customXml" Target="../ink/ink2.xml"/><Relationship Id="rId3" Type="http://schemas.openxmlformats.org/officeDocument/2006/relationships/image" Target="../media/image43.tiff"/><Relationship Id="rId21" Type="http://schemas.microsoft.com/office/2007/relationships/hdphoto" Target="../media/hdphoto4.wdp"/><Relationship Id="rId7" Type="http://schemas.openxmlformats.org/officeDocument/2006/relationships/image" Target="../media/image47.tiff"/><Relationship Id="rId12" Type="http://schemas.openxmlformats.org/officeDocument/2006/relationships/image" Target="../media/image51.tiff"/><Relationship Id="rId17" Type="http://schemas.openxmlformats.org/officeDocument/2006/relationships/image" Target="../media/image54.png"/><Relationship Id="rId25" Type="http://schemas.openxmlformats.org/officeDocument/2006/relationships/image" Target="../media/image58.tiff"/><Relationship Id="rId2" Type="http://schemas.openxmlformats.org/officeDocument/2006/relationships/notesSlide" Target="../notesSlides/notesSlide13.xml"/><Relationship Id="rId16" Type="http://schemas.openxmlformats.org/officeDocument/2006/relationships/customXml" Target="../ink/ink1.xml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tiff"/><Relationship Id="rId11" Type="http://schemas.microsoft.com/office/2007/relationships/hdphoto" Target="../media/hdphoto2.wdp"/><Relationship Id="rId24" Type="http://schemas.openxmlformats.org/officeDocument/2006/relationships/image" Target="../media/image57.tiff"/><Relationship Id="rId5" Type="http://schemas.openxmlformats.org/officeDocument/2006/relationships/image" Target="../media/image45.tiff"/><Relationship Id="rId15" Type="http://schemas.microsoft.com/office/2007/relationships/hdphoto" Target="../media/hdphoto3.wdp"/><Relationship Id="rId23" Type="http://schemas.microsoft.com/office/2007/relationships/hdphoto" Target="../media/hdphoto5.wdp"/><Relationship Id="rId10" Type="http://schemas.openxmlformats.org/officeDocument/2006/relationships/image" Target="../media/image50.png"/><Relationship Id="rId19" Type="http://schemas.openxmlformats.org/officeDocument/2006/relationships/image" Target="../media/image54.tiff"/><Relationship Id="rId4" Type="http://schemas.openxmlformats.org/officeDocument/2006/relationships/image" Target="../media/image44.tiff"/><Relationship Id="rId9" Type="http://schemas.openxmlformats.org/officeDocument/2006/relationships/image" Target="../media/image49.tiff"/><Relationship Id="rId14" Type="http://schemas.openxmlformats.org/officeDocument/2006/relationships/image" Target="../media/image53.png"/><Relationship Id="rId22" Type="http://schemas.openxmlformats.org/officeDocument/2006/relationships/image" Target="../media/image56.png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" TargetMode="External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1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robomongo.org/" TargetMode="External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2.wdp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hyperlink" Target="https://mongoosejs.com/" TargetMode="External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4.wdp"/><Relationship Id="rId5" Type="http://schemas.openxmlformats.org/officeDocument/2006/relationships/image" Target="../media/image55.png"/><Relationship Id="rId4" Type="http://schemas.openxmlformats.org/officeDocument/2006/relationships/image" Target="../media/image105.tiff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8" Type="http://schemas.microsoft.com/office/2007/relationships/hdphoto" Target="../media/hdphoto12.wdp"/><Relationship Id="rId3" Type="http://schemas.openxmlformats.org/officeDocument/2006/relationships/image" Target="../media/image80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2.tiff"/><Relationship Id="rId11" Type="http://schemas.microsoft.com/office/2007/relationships/hdphoto" Target="../media/hdphoto4.wdp"/><Relationship Id="rId5" Type="http://schemas.openxmlformats.org/officeDocument/2006/relationships/image" Target="../media/image91.tiff"/><Relationship Id="rId10" Type="http://schemas.openxmlformats.org/officeDocument/2006/relationships/image" Target="../media/image55.png"/><Relationship Id="rId4" Type="http://schemas.openxmlformats.org/officeDocument/2006/relationships/image" Target="../media/image90.tiff"/><Relationship Id="rId9" Type="http://schemas.openxmlformats.org/officeDocument/2006/relationships/image" Target="../media/image102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6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kier/nodejs-ntust-202111/tree/master/sample-4-to_do_list" TargetMode="External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4.wdp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6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5.png"/><Relationship Id="rId3" Type="http://schemas.openxmlformats.org/officeDocument/2006/relationships/hyperlink" Target="https://softwarebrothers.co/blog/companies-that-use-node-js/" TargetMode="External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jpg"/><Relationship Id="rId9" Type="http://schemas.openxmlformats.org/officeDocument/2006/relationships/image" Target="../media/image65.png"/><Relationship Id="rId14" Type="http://schemas.microsoft.com/office/2007/relationships/hdphoto" Target="../media/hdphoto7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eye.com.tw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tiff"/><Relationship Id="rId5" Type="http://schemas.openxmlformats.org/officeDocument/2006/relationships/hyperlink" Target="https://eyesocial.insighteye.com.tw/" TargetMode="External"/><Relationship Id="rId4" Type="http://schemas.openxmlformats.org/officeDocument/2006/relationships/hyperlink" Target="https://www.youtube.com/channel/UCRsHmomSKz2UuiA9BkuK2lA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mder.net/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jpeg"/><Relationship Id="rId4" Type="http://schemas.openxmlformats.org/officeDocument/2006/relationships/image" Target="../media/image74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zh-tw/api.html#res.sendFile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image" Target="../media/image1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oks.com.tw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ahoo.com.tw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jpg"/><Relationship Id="rId3" Type="http://schemas.openxmlformats.org/officeDocument/2006/relationships/image" Target="../media/image17.png"/><Relationship Id="rId7" Type="http://schemas.openxmlformats.org/officeDocument/2006/relationships/image" Target="../media/image21.jp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jpg"/><Relationship Id="rId15" Type="http://schemas.openxmlformats.org/officeDocument/2006/relationships/image" Target="../media/image29.tiff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13.png"/><Relationship Id="rId4" Type="http://schemas.openxmlformats.org/officeDocument/2006/relationships/image" Target="../media/image31.jp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83.png"/><Relationship Id="rId4" Type="http://schemas.microsoft.com/office/2007/relationships/hdphoto" Target="../media/hdphoto9.wdp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jp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5" Type="http://schemas.microsoft.com/office/2007/relationships/hdphoto" Target="../media/hdphoto4.wdp"/><Relationship Id="rId4" Type="http://schemas.openxmlformats.org/officeDocument/2006/relationships/image" Target="../media/image5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5" Type="http://schemas.openxmlformats.org/officeDocument/2006/relationships/image" Target="../media/image85.png"/><Relationship Id="rId4" Type="http://schemas.openxmlformats.org/officeDocument/2006/relationships/image" Target="../media/image73.jp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5.png"/><Relationship Id="rId4" Type="http://schemas.openxmlformats.org/officeDocument/2006/relationships/image" Target="../media/image73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1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g"/><Relationship Id="rId5" Type="http://schemas.openxmlformats.org/officeDocument/2006/relationships/image" Target="../media/image14.png"/><Relationship Id="rId4" Type="http://schemas.openxmlformats.org/officeDocument/2006/relationships/image" Target="../media/image36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nkier/nodejs-ntust-202111" TargetMode="External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533400" y="45720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0" tIns="45700" rIns="0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altLang="zh-CN" sz="3200" dirty="0">
                <a:solidFill>
                  <a:schemeClr val="tx1"/>
                </a:solidFill>
              </a:rPr>
              <a:t>Node.js </a:t>
            </a:r>
            <a:r>
              <a:rPr lang="zh-CN" altLang="en-US" sz="3200" dirty="0">
                <a:solidFill>
                  <a:schemeClr val="tx1"/>
                </a:solidFill>
              </a:rPr>
              <a:t>後端網站架設</a:t>
            </a:r>
            <a:r>
              <a:rPr lang="zh-CN" altLang="en-US" sz="3200" b="1" i="0" u="none" strike="noStrike" cap="none" dirty="0">
                <a:solidFill>
                  <a:schemeClr val="tx1"/>
                </a:solidFill>
                <a:sym typeface="Arial"/>
              </a:rPr>
              <a:t>實作坊</a:t>
            </a:r>
            <a:endParaRPr lang="zh-TW" sz="3200" b="1" i="0" u="none" strike="noStrike" cap="none" dirty="0">
              <a:solidFill>
                <a:schemeClr val="tx1"/>
              </a:solidFill>
              <a:latin typeface="標楷體" pitchFamily="65" charset="-120"/>
              <a:ea typeface="標楷體" pitchFamily="65" charset="-120"/>
              <a:sym typeface="Arial"/>
            </a:endParaRPr>
          </a:p>
        </p:txBody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3164905" y="5788497"/>
            <a:ext cx="5943599" cy="3047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zh-TW" sz="1800" b="0" i="0" u="none" strike="noStrike" cap="none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20</a:t>
            </a:r>
            <a:r>
              <a:rPr lang="en-US" altLang="zh-TW" sz="1800" b="0" i="0" u="none" strike="noStrike" cap="none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2</a:t>
            </a:r>
            <a:r>
              <a:rPr lang="en-US" altLang="zh-TW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</a:rPr>
              <a:t>1</a:t>
            </a:r>
            <a:r>
              <a:rPr lang="zh-TW" sz="1800" b="0" i="0" u="none" strike="noStrike" cap="none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.</a:t>
            </a:r>
            <a:r>
              <a:rPr lang="en-US" altLang="zh-TW" sz="1800" b="0" i="0" u="none" strike="noStrike" cap="none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11.27 – 2022.01.15</a:t>
            </a:r>
            <a:endParaRPr lang="zh-TW" sz="1800" b="0" i="0" u="none" strike="noStrike" cap="none" dirty="0">
              <a:solidFill>
                <a:schemeClr val="tx1"/>
              </a:solidFill>
              <a:latin typeface="Noto Sans CJK TC Medium" pitchFamily="34" charset="-120"/>
              <a:ea typeface="Noto Sans CJK TC Medium" pitchFamily="34" charset="-120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Pictures.</a:t>
            </a:r>
            <a:endParaRPr lang="zh-TW" alt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4F4E7BE-039F-564F-A83D-9ED1E6DC4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4452" y="1714516"/>
            <a:ext cx="2747741" cy="412564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4438A24-4140-D447-ADE5-4CB2FB381DD2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1B827E-9FBF-5247-862B-43063EA2D46C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3715FF5-0921-8844-842D-BC41EBAD9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74" y="1805492"/>
            <a:ext cx="2959428" cy="3943687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6275246A-14C8-EC4A-951B-2251AB6CF86E}"/>
              </a:ext>
            </a:extLst>
          </p:cNvPr>
          <p:cNvGrpSpPr/>
          <p:nvPr/>
        </p:nvGrpSpPr>
        <p:grpSpPr>
          <a:xfrm>
            <a:off x="3805429" y="729599"/>
            <a:ext cx="2114349" cy="881446"/>
            <a:chOff x="4257851" y="853000"/>
            <a:chExt cx="2114349" cy="881446"/>
          </a:xfrm>
        </p:grpSpPr>
        <p:sp>
          <p:nvSpPr>
            <p:cNvPr id="9" name="Google Shape;818;p48">
              <a:extLst>
                <a:ext uri="{FF2B5EF4-FFF2-40B4-BE49-F238E27FC236}">
                  <a16:creationId xmlns:a16="http://schemas.microsoft.com/office/drawing/2014/main" id="{6D7994E9-F27B-7F41-AF02-98D7568B5EDF}"/>
                </a:ext>
              </a:extLst>
            </p:cNvPr>
            <p:cNvSpPr/>
            <p:nvPr/>
          </p:nvSpPr>
          <p:spPr>
            <a:xfrm>
              <a:off x="5340535" y="1020705"/>
              <a:ext cx="1031665" cy="7137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zh-TW" altLang="en-US" sz="3600" b="1" dirty="0">
                  <a:solidFill>
                    <a:srgbClr val="E66914"/>
                  </a:solidFill>
                </a:rPr>
                <a:t>採訪</a:t>
              </a:r>
              <a:endParaRPr sz="1600" b="0" i="0" u="none" strike="noStrike" cap="none" dirty="0">
                <a:solidFill>
                  <a:srgbClr val="E66914"/>
                </a:solidFill>
                <a:sym typeface="Arial"/>
              </a:endParaRPr>
            </a:p>
          </p:txBody>
        </p:sp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3E941CF7-B427-D949-A3DD-EC76A1CB6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57851" y="853000"/>
              <a:ext cx="862656" cy="862656"/>
            </a:xfrm>
            <a:prstGeom prst="rect">
              <a:avLst/>
            </a:prstGeom>
          </p:spPr>
        </p:pic>
      </p:grpSp>
      <p:pic>
        <p:nvPicPr>
          <p:cNvPr id="10" name="Google Shape;817;p48">
            <a:extLst>
              <a:ext uri="{FF2B5EF4-FFF2-40B4-BE49-F238E27FC236}">
                <a16:creationId xmlns:a16="http://schemas.microsoft.com/office/drawing/2014/main" id="{991BDB5A-EF91-AB4B-A2B0-7A66D6497409}"/>
              </a:ext>
            </a:extLst>
          </p:cNvPr>
          <p:cNvPicPr preferRelativeResize="0"/>
          <p:nvPr/>
        </p:nvPicPr>
        <p:blipFill rotWithShape="1">
          <a:blip r:embed="rId6">
            <a:alphaModFix/>
            <a:duotone>
              <a:prstClr val="black"/>
              <a:srgbClr val="FF8B11">
                <a:tint val="45000"/>
                <a:satMod val="400000"/>
              </a:srgbClr>
            </a:duotone>
          </a:blip>
          <a:srcRect/>
          <a:stretch/>
        </p:blipFill>
        <p:spPr>
          <a:xfrm rot="4369303">
            <a:off x="4228343" y="1852384"/>
            <a:ext cx="1165673" cy="842137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581289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RESTful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#3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Shape 201">
            <a:extLst>
              <a:ext uri="{FF2B5EF4-FFF2-40B4-BE49-F238E27FC236}">
                <a16:creationId xmlns:a16="http://schemas.microsoft.com/office/drawing/2014/main" id="{B14B657E-B2D9-1D46-AE4D-B29FABC04420}"/>
              </a:ext>
            </a:extLst>
          </p:cNvPr>
          <p:cNvSpPr txBox="1"/>
          <p:nvPr/>
        </p:nvSpPr>
        <p:spPr>
          <a:xfrm flipH="1">
            <a:off x="380998" y="771352"/>
            <a:ext cx="8763002" cy="5753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API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設計風格不只一種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例如我們寫一組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API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來做書籍相關的操作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獲得書籍清單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	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GET    /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getAllBooks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調閱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bookId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=1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的書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本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明細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GET    /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getBookDetail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?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bookId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=1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刪除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bookId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=3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的書本明細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GET    /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deleteBook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/detail?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bookId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=3</a:t>
            </a:r>
          </a:p>
          <a:p>
            <a:pPr lvl="1">
              <a:lnSpc>
                <a:spcPct val="150000"/>
              </a:lnSpc>
              <a:buSzPct val="100000"/>
            </a:pPr>
            <a:endParaRPr lang="en-US" altLang="zh-TW" sz="12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若以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RESTful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API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風格來設計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獲得書籍清單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	             GET   /books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調閱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bookId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=1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的書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本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明細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GET  /book/detail?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bookId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=1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刪除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bookId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=3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的書本明細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DELETE   /book/detail?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bookId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=3</a:t>
            </a:r>
          </a:p>
          <a:p>
            <a:pPr lvl="1">
              <a:lnSpc>
                <a:spcPct val="150000"/>
              </a:lnSpc>
              <a:buSzPct val="100000"/>
            </a:pPr>
            <a:endParaRPr lang="en-US" altLang="zh-TW" sz="12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1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優點如下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1.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類似直觀簡潔的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URL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資源      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2.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善用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methods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簡化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API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3.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不同程式語言的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API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開發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學習曲線相近   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-&gt; 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方便工程師溝通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4162496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167072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改良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API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3984E4-1A43-3A40-AF25-E76F12463902}"/>
              </a:ext>
            </a:extLst>
          </p:cNvPr>
          <p:cNvSpPr/>
          <p:nvPr/>
        </p:nvSpPr>
        <p:spPr>
          <a:xfrm>
            <a:off x="539552" y="980728"/>
            <a:ext cx="6840760" cy="3365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設計一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 ,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影集資料清單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CN" sz="18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 GET      /</a:t>
            </a:r>
            <a:r>
              <a:rPr lang="en-US" altLang="zh-CN" sz="1800" strike="sngStrike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getDramaListData</a:t>
            </a:r>
            <a:endParaRPr lang="en-US" altLang="zh-CN" sz="1800" strike="sngStrike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-&gt;  GET      /dramas/</a:t>
            </a:r>
            <a:r>
              <a:rPr lang="en-US" altLang="zh-CN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list?type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={}</a:t>
            </a:r>
          </a:p>
          <a:p>
            <a:pPr>
              <a:lnSpc>
                <a:spcPct val="150000"/>
              </a:lnSpc>
            </a:pP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設計一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API ,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可新增一筆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影集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</a:t>
            </a:r>
            <a:r>
              <a:rPr lang="en-US" altLang="zh-TW" sz="18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  POST   /</a:t>
            </a:r>
            <a:r>
              <a:rPr lang="en-US" altLang="zh-TW" sz="1800" strike="sngStrike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createNewDramaData</a:t>
            </a:r>
            <a:r>
              <a:rPr lang="en-US" altLang="zh-TW" sz="1800" strike="sngStrike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</a:p>
          <a:p>
            <a:pPr lvl="1">
              <a:lnSpc>
                <a:spcPct val="150000"/>
              </a:lnSpc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-&gt;  POST   /drama/data</a:t>
            </a:r>
            <a:endPara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8827258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Review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980728"/>
            <a:ext cx="4824536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了解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client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response</a:t>
            </a:r>
            <a:endParaRPr lang="en-US" altLang="zh-TW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5" name="Picture 2" descr="https://paper-attachments.dropbox.com/s_EDF1CA2CE1B98AA4C44531DC1A52676DD59BC56A7150C52691EB5AB0B1231867_1533638029456_http-server.png">
            <a:extLst>
              <a:ext uri="{FF2B5EF4-FFF2-40B4-BE49-F238E27FC236}">
                <a16:creationId xmlns:a16="http://schemas.microsoft.com/office/drawing/2014/main" id="{B947FA68-6FBE-0840-9A77-A2FFA3EA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20" y="322906"/>
            <a:ext cx="2608982" cy="12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01">
            <a:extLst>
              <a:ext uri="{FF2B5EF4-FFF2-40B4-BE49-F238E27FC236}">
                <a16:creationId xmlns:a16="http://schemas.microsoft.com/office/drawing/2014/main" id="{A21FADC0-0094-2448-845A-3FFB24DA21D5}"/>
              </a:ext>
            </a:extLst>
          </p:cNvPr>
          <p:cNvSpPr txBox="1"/>
          <p:nvPr/>
        </p:nvSpPr>
        <p:spPr>
          <a:xfrm flipH="1">
            <a:off x="467544" y="1700808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程式語言基礎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含資料型別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if-else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loop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function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0FFF1EA9-3982-2849-B470-184ECD490C1B}"/>
              </a:ext>
            </a:extLst>
          </p:cNvPr>
          <p:cNvSpPr txBox="1"/>
          <p:nvPr/>
        </p:nvSpPr>
        <p:spPr>
          <a:xfrm flipH="1">
            <a:off x="467544" y="2436912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非同步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&amp;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Promise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機制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npm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套件管理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router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設計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9" name="Shape 201">
            <a:extLst>
              <a:ext uri="{FF2B5EF4-FFF2-40B4-BE49-F238E27FC236}">
                <a16:creationId xmlns:a16="http://schemas.microsoft.com/office/drawing/2014/main" id="{6FF5424C-8C6C-1741-8FBA-7975B76C941B}"/>
              </a:ext>
            </a:extLst>
          </p:cNvPr>
          <p:cNvSpPr txBox="1"/>
          <p:nvPr/>
        </p:nvSpPr>
        <p:spPr>
          <a:xfrm flipH="1">
            <a:off x="467544" y="3143431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MVC#Views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前端三寶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RESTful API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設計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25A65BB-F0B9-894B-9FEE-C4653B4A8F7D}"/>
              </a:ext>
            </a:extLst>
          </p:cNvPr>
          <p:cNvGrpSpPr/>
          <p:nvPr/>
        </p:nvGrpSpPr>
        <p:grpSpPr>
          <a:xfrm>
            <a:off x="5148064" y="3163565"/>
            <a:ext cx="1469448" cy="553997"/>
            <a:chOff x="5868144" y="3045514"/>
            <a:chExt cx="2100504" cy="79191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9B5927C-41BC-CD4A-8993-811CCBA3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144" y="3084252"/>
              <a:ext cx="689496" cy="689496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9C06804-2725-3341-8E0B-FA4E3A0BB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217" y="3045514"/>
              <a:ext cx="791912" cy="791912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91ABB0C-B5FE-AC43-A129-CE6447E5D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1123" y="3102702"/>
              <a:ext cx="667525" cy="667525"/>
            </a:xfrm>
            <a:prstGeom prst="rect">
              <a:avLst/>
            </a:prstGeom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92AF6C53-2EFC-1643-80F6-CC1169E1D1D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5644178"/>
            <a:ext cx="907940" cy="5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85788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716016" y="2361074"/>
            <a:ext cx="417646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MVC 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#2  Controller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2635656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MVC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5AF990B-60D2-0A4B-B45E-0FFF2CCF6D65}"/>
              </a:ext>
            </a:extLst>
          </p:cNvPr>
          <p:cNvGrpSpPr/>
          <p:nvPr/>
        </p:nvGrpSpPr>
        <p:grpSpPr>
          <a:xfrm>
            <a:off x="300030" y="2433944"/>
            <a:ext cx="1318597" cy="1318597"/>
            <a:chOff x="8005862" y="123663"/>
            <a:chExt cx="565474" cy="56547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1DFBFDD-C225-9242-8F06-6CBD6785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83" y="165646"/>
              <a:ext cx="418031" cy="418031"/>
            </a:xfrm>
            <a:prstGeom prst="rect">
              <a:avLst/>
            </a:prstGeom>
          </p:spPr>
        </p:pic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632F76B1-C087-C747-9A1C-43210A786B4F}"/>
                </a:ext>
              </a:extLst>
            </p:cNvPr>
            <p:cNvSpPr/>
            <p:nvPr/>
          </p:nvSpPr>
          <p:spPr>
            <a:xfrm>
              <a:off x="8005862" y="123663"/>
              <a:ext cx="565474" cy="565474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41AE2B6A-337E-AC4B-AB82-57EBBA02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293096"/>
            <a:ext cx="496691" cy="7046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04A4A84-0608-EC42-B9F9-198D8DF9BA4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7386750" y="2438853"/>
            <a:ext cx="1541996" cy="1541996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6E358D17-FC80-1349-9B38-238129FDA20E}"/>
              </a:ext>
            </a:extLst>
          </p:cNvPr>
          <p:cNvGrpSpPr/>
          <p:nvPr/>
        </p:nvGrpSpPr>
        <p:grpSpPr>
          <a:xfrm>
            <a:off x="1835697" y="1630233"/>
            <a:ext cx="5349101" cy="3510077"/>
            <a:chOff x="1708684" y="1630233"/>
            <a:chExt cx="5349101" cy="351007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D77C5BD-D38D-0D44-8954-CBA8D1AC48B5}"/>
                </a:ext>
              </a:extLst>
            </p:cNvPr>
            <p:cNvSpPr/>
            <p:nvPr/>
          </p:nvSpPr>
          <p:spPr>
            <a:xfrm>
              <a:off x="2198917" y="1630233"/>
              <a:ext cx="4858868" cy="351007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50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B48CA4-A915-654F-B3D2-661A57CD1D66}"/>
                </a:ext>
              </a:extLst>
            </p:cNvPr>
            <p:cNvSpPr/>
            <p:nvPr/>
          </p:nvSpPr>
          <p:spPr>
            <a:xfrm>
              <a:off x="2758315" y="2263686"/>
              <a:ext cx="1899179" cy="64514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Controller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FE0051-16D8-0C4E-BEC1-19E263A3A3A1}"/>
                </a:ext>
              </a:extLst>
            </p:cNvPr>
            <p:cNvSpPr/>
            <p:nvPr/>
          </p:nvSpPr>
          <p:spPr>
            <a:xfrm>
              <a:off x="2778671" y="3504185"/>
              <a:ext cx="1899179" cy="645146"/>
            </a:xfrm>
            <a:prstGeom prst="rect">
              <a:avLst/>
            </a:prstGeom>
            <a:ln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>
                      <a:lumMod val="75000"/>
                    </a:schemeClr>
                  </a:solidFill>
                </a:rPr>
                <a:t>View</a:t>
              </a:r>
              <a:endParaRPr kumimoji="1" lang="zh-TW" altLang="en-US" sz="2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2B07009-61C6-5C41-BC9F-FA9D6376A313}"/>
                </a:ext>
              </a:extLst>
            </p:cNvPr>
            <p:cNvSpPr/>
            <p:nvPr/>
          </p:nvSpPr>
          <p:spPr>
            <a:xfrm>
              <a:off x="5225858" y="2661002"/>
              <a:ext cx="1154668" cy="1152327"/>
            </a:xfrm>
            <a:prstGeom prst="rect">
              <a:avLst/>
            </a:prstGeom>
            <a:solidFill>
              <a:schemeClr val="lt1"/>
            </a:solidFill>
            <a:ln>
              <a:solidFill>
                <a:schemeClr val="accent6">
                  <a:alpha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>
                      <a:lumMod val="75000"/>
                    </a:schemeClr>
                  </a:solidFill>
                </a:rPr>
                <a:t>Model</a:t>
              </a:r>
              <a:endParaRPr kumimoji="1" lang="zh-TW" altLang="en-US" sz="2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04168F7C-2C20-4D4F-9BD0-30F306A3F334}"/>
                </a:ext>
              </a:extLst>
            </p:cNvPr>
            <p:cNvCxnSpPr>
              <a:cxnSpLocks/>
            </p:cNvCxnSpPr>
            <p:nvPr/>
          </p:nvCxnSpPr>
          <p:spPr>
            <a:xfrm>
              <a:off x="1763689" y="2592961"/>
              <a:ext cx="93610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C063DE86-9EE7-1145-8D35-FFBC49F6D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8684" y="3356992"/>
              <a:ext cx="142315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89B47D39-F337-6249-B0AD-FC9FDD564753}"/>
                </a:ext>
              </a:extLst>
            </p:cNvPr>
            <p:cNvCxnSpPr/>
            <p:nvPr/>
          </p:nvCxnSpPr>
          <p:spPr>
            <a:xfrm>
              <a:off x="4677850" y="2780928"/>
              <a:ext cx="548008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6F38D29F-45AD-AD46-A59C-F233DA086F36}"/>
                </a:ext>
              </a:extLst>
            </p:cNvPr>
            <p:cNvCxnSpPr/>
            <p:nvPr/>
          </p:nvCxnSpPr>
          <p:spPr>
            <a:xfrm>
              <a:off x="4677850" y="3657574"/>
              <a:ext cx="548008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B4071D30-462A-CD43-99A8-6191A0FFE3EE}"/>
                </a:ext>
              </a:extLst>
            </p:cNvPr>
            <p:cNvCxnSpPr>
              <a:cxnSpLocks/>
            </p:cNvCxnSpPr>
            <p:nvPr/>
          </p:nvCxnSpPr>
          <p:spPr>
            <a:xfrm>
              <a:off x="4346646" y="2896178"/>
              <a:ext cx="0" cy="608007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17A2782-41FE-4743-9A9A-1E41529B46CC}"/>
                </a:ext>
              </a:extLst>
            </p:cNvPr>
            <p:cNvCxnSpPr/>
            <p:nvPr/>
          </p:nvCxnSpPr>
          <p:spPr>
            <a:xfrm>
              <a:off x="3131840" y="2908832"/>
              <a:ext cx="0" cy="595353"/>
            </a:xfrm>
            <a:prstGeom prst="line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F33DFAD7-8FE4-394B-A5EB-1E228BA16FCD}"/>
              </a:ext>
            </a:extLst>
          </p:cNvPr>
          <p:cNvCxnSpPr>
            <a:cxnSpLocks/>
          </p:cNvCxnSpPr>
          <p:nvPr/>
        </p:nvCxnSpPr>
        <p:spPr>
          <a:xfrm>
            <a:off x="6507539" y="3237165"/>
            <a:ext cx="1016789" cy="0"/>
          </a:xfrm>
          <a:prstGeom prst="straightConnector1">
            <a:avLst/>
          </a:prstGeom>
          <a:ln w="57150">
            <a:solidFill>
              <a:schemeClr val="accent1">
                <a:shade val="95000"/>
                <a:satMod val="105000"/>
                <a:alpha val="6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201">
            <a:extLst>
              <a:ext uri="{FF2B5EF4-FFF2-40B4-BE49-F238E27FC236}">
                <a16:creationId xmlns:a16="http://schemas.microsoft.com/office/drawing/2014/main" id="{288F3B6E-3D1D-5848-AD4B-34A69EA46AC4}"/>
              </a:ext>
            </a:extLst>
          </p:cNvPr>
          <p:cNvSpPr txBox="1"/>
          <p:nvPr/>
        </p:nvSpPr>
        <p:spPr>
          <a:xfrm flipH="1">
            <a:off x="3078832" y="1791995"/>
            <a:ext cx="1512169" cy="525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(API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處理函式</a:t>
            </a: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</p:txBody>
      </p:sp>
      <p:sp>
        <p:nvSpPr>
          <p:cNvPr id="39" name="Shape 201">
            <a:extLst>
              <a:ext uri="{FF2B5EF4-FFF2-40B4-BE49-F238E27FC236}">
                <a16:creationId xmlns:a16="http://schemas.microsoft.com/office/drawing/2014/main" id="{B6776390-B682-CD41-B1C5-879D432C5E85}"/>
              </a:ext>
            </a:extLst>
          </p:cNvPr>
          <p:cNvSpPr txBox="1"/>
          <p:nvPr/>
        </p:nvSpPr>
        <p:spPr>
          <a:xfrm flipH="1">
            <a:off x="3131839" y="4077072"/>
            <a:ext cx="1512169" cy="525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(UI 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畫面呈現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</p:txBody>
      </p:sp>
      <p:sp>
        <p:nvSpPr>
          <p:cNvPr id="40" name="Shape 201">
            <a:extLst>
              <a:ext uri="{FF2B5EF4-FFF2-40B4-BE49-F238E27FC236}">
                <a16:creationId xmlns:a16="http://schemas.microsoft.com/office/drawing/2014/main" id="{C929F708-F274-F24C-A267-096BC637F6EF}"/>
              </a:ext>
            </a:extLst>
          </p:cNvPr>
          <p:cNvSpPr txBox="1"/>
          <p:nvPr/>
        </p:nvSpPr>
        <p:spPr>
          <a:xfrm flipH="1">
            <a:off x="5220071" y="2205575"/>
            <a:ext cx="1512169" cy="525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1600" b="1" dirty="0">
                <a:solidFill>
                  <a:schemeClr val="bg1">
                    <a:lumMod val="7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bg1">
                    <a:lumMod val="7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data </a:t>
            </a:r>
            <a:r>
              <a:rPr lang="zh-CN" altLang="en-US" sz="1600" b="1" dirty="0">
                <a:solidFill>
                  <a:schemeClr val="bg1">
                    <a:lumMod val="7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資料層</a:t>
            </a:r>
            <a:r>
              <a:rPr lang="en-US" altLang="zh-CN" sz="1600" b="1" dirty="0">
                <a:solidFill>
                  <a:schemeClr val="bg1">
                    <a:lumMod val="7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39896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路由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(Router)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68802146-CFFA-794D-A434-FB5154B45865}"/>
              </a:ext>
            </a:extLst>
          </p:cNvPr>
          <p:cNvSpPr txBox="1"/>
          <p:nvPr/>
        </p:nvSpPr>
        <p:spPr>
          <a:xfrm flipH="1">
            <a:off x="539552" y="800398"/>
            <a:ext cx="7704856" cy="50768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路由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用以規劃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網站</a:t>
            </a:r>
            <a:r>
              <a:rPr lang="zh-TW" altLang="en-US" sz="2000" b="1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路徑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用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方便程式開發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/ 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管理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甚至可搭配業務邏輯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做不同部門的分工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6B1D5D-3E1C-C84E-B427-AB4CBF9E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4" y="2492896"/>
            <a:ext cx="4318085" cy="2722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Shape 201">
            <a:extLst>
              <a:ext uri="{FF2B5EF4-FFF2-40B4-BE49-F238E27FC236}">
                <a16:creationId xmlns:a16="http://schemas.microsoft.com/office/drawing/2014/main" id="{30628644-90A4-C045-B717-471674B46ACF}"/>
              </a:ext>
            </a:extLst>
          </p:cNvPr>
          <p:cNvSpPr txBox="1"/>
          <p:nvPr/>
        </p:nvSpPr>
        <p:spPr>
          <a:xfrm flipH="1">
            <a:off x="5349542" y="1829365"/>
            <a:ext cx="3563417" cy="4261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/router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|----  </a:t>
            </a:r>
            <a:r>
              <a:rPr lang="en-US" altLang="zh-TW" sz="20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books.js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|----  </a:t>
            </a:r>
            <a:r>
              <a:rPr lang="en-US" altLang="zh-TW" sz="20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about.js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|----  </a:t>
            </a:r>
            <a:r>
              <a:rPr lang="en-US" altLang="zh-TW" sz="20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members.js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</a:t>
            </a:r>
            <a:r>
              <a:rPr lang="en-US" altLang="zh-TW" sz="2000" dirty="0">
                <a:solidFill>
                  <a:schemeClr val="tx1"/>
                </a:solidFill>
                <a:ea typeface="Noto Sans CJK TC Regular" pitchFamily="34" charset="-120"/>
              </a:rPr>
              <a:t>|----  </a:t>
            </a:r>
            <a:r>
              <a:rPr lang="en-US" altLang="zh-TW" sz="2000" dirty="0" err="1">
                <a:solidFill>
                  <a:schemeClr val="tx1"/>
                </a:solidFill>
                <a:ea typeface="Noto Sans CJK TC Regular" pitchFamily="34" charset="-120"/>
              </a:rPr>
              <a:t>products.js</a:t>
            </a:r>
            <a:endParaRPr lang="en-US" altLang="zh-TW" sz="2000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</a:t>
            </a:r>
            <a:r>
              <a:rPr lang="en-US" altLang="zh-TW" sz="2000" dirty="0">
                <a:solidFill>
                  <a:schemeClr val="tx1"/>
                </a:solidFill>
                <a:ea typeface="Noto Sans CJK TC Regular" pitchFamily="34" charset="-120"/>
              </a:rPr>
              <a:t>|----  </a:t>
            </a:r>
            <a:r>
              <a:rPr lang="en-US" altLang="zh-TW" sz="2000" dirty="0" err="1">
                <a:solidFill>
                  <a:schemeClr val="tx1"/>
                </a:solidFill>
                <a:ea typeface="Noto Sans CJK TC Regular" pitchFamily="34" charset="-120"/>
              </a:rPr>
              <a:t>ads.js</a:t>
            </a:r>
            <a:r>
              <a:rPr lang="en-US" altLang="zh-TW" sz="20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    ...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    ...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|----  </a:t>
            </a:r>
            <a:r>
              <a:rPr lang="en-US" altLang="zh-TW" sz="20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others.js</a:t>
            </a:r>
            <a:endParaRPr lang="en-US" altLang="zh-TW" sz="2000" dirty="0">
              <a:solidFill>
                <a:schemeClr val="tx1"/>
              </a:solidFill>
              <a:latin typeface="+mj-lt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8187930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1899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中介函式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(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Middleware)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3984E4-1A43-3A40-AF25-E76F12463902}"/>
              </a:ext>
            </a:extLst>
          </p:cNvPr>
          <p:cNvSpPr/>
          <p:nvPr/>
        </p:nvSpPr>
        <p:spPr>
          <a:xfrm>
            <a:off x="539552" y="836712"/>
            <a:ext cx="7992888" cy="3780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又稱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中間處理函數</a:t>
            </a:r>
            <a:endParaRPr lang="en-US" altLang="zh-CN" sz="18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可視為一個生產線上的某個「工作站」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負責處理特定動作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形式為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req  (requests)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請求物件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(response)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回覆物件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next :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控制權轉移至下一個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可用於做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requests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參數檢查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 </a:t>
            </a:r>
            <a:r>
              <a:rPr lang="en-US" altLang="zh-TW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 </a:t>
            </a:r>
            <a:r>
              <a:rPr lang="zh-CN" altLang="en-US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保護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,  </a:t>
            </a:r>
            <a:r>
              <a:rPr lang="zh-CN" altLang="en-US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控制流程分割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等等 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764B31E-4A97-9244-A65E-B518AED38A9E}"/>
              </a:ext>
            </a:extLst>
          </p:cNvPr>
          <p:cNvSpPr/>
          <p:nvPr/>
        </p:nvSpPr>
        <p:spPr>
          <a:xfrm>
            <a:off x="4585320" y="2359808"/>
            <a:ext cx="324036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    </a:t>
            </a:r>
            <a:r>
              <a:rPr lang="en-US" altLang="zh-TW" i="1" dirty="0">
                <a:solidFill>
                  <a:schemeClr val="tx2">
                    <a:lumMod val="75000"/>
                  </a:schemeClr>
                </a:solidFill>
                <a:latin typeface="Menlo" panose="020B0609030804020204" pitchFamily="49" charset="0"/>
              </a:rPr>
              <a:t>// do something ...</a:t>
            </a:r>
            <a:endParaRPr lang="en-US" altLang="zh-TW" dirty="0">
              <a:solidFill>
                <a:schemeClr val="tx2">
                  <a:lumMod val="75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7373291-8C6E-704F-8C90-7B09886A1577}"/>
              </a:ext>
            </a:extLst>
          </p:cNvPr>
          <p:cNvSpPr/>
          <p:nvPr/>
        </p:nvSpPr>
        <p:spPr>
          <a:xfrm>
            <a:off x="1475656" y="4437112"/>
            <a:ext cx="6010909" cy="138499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"/list"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/*  Middleware 1  */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/*  Middleware 2  */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/*  Middleware 3  */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  // ...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189243585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167072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參數檢查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9E5165A-644D-EE4D-B62E-722B87B44CBB}"/>
              </a:ext>
            </a:extLst>
          </p:cNvPr>
          <p:cNvSpPr/>
          <p:nvPr/>
        </p:nvSpPr>
        <p:spPr>
          <a:xfrm>
            <a:off x="1664804" y="1484784"/>
            <a:ext cx="5814392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"/list"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if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!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query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type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 {</a:t>
            </a:r>
          </a:p>
          <a:p>
            <a:pPr lvl="1"/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400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Menlo" panose="020B0609030804020204" pitchFamily="49" charset="0"/>
              </a:rPr>
              <a:t>參數有誤！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pPr lvl="1"/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}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else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      next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}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},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    // Getting dramas data ...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0674707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1EE9F942-1DE2-5749-B277-6025EAD48E77}"/>
              </a:ext>
            </a:extLst>
          </p:cNvPr>
          <p:cNvSpPr/>
          <p:nvPr/>
        </p:nvSpPr>
        <p:spPr>
          <a:xfrm>
            <a:off x="5580112" y="2827387"/>
            <a:ext cx="3312368" cy="29238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post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"/drama/data"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isTokenExist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isTokenValid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    // ...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delete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"/dramas/: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isTokenExist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isTokenValid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    // ...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 </a:t>
            </a:r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210276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API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保護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85E0510-8BEF-144A-BB97-62D7A09F2135}"/>
              </a:ext>
            </a:extLst>
          </p:cNvPr>
          <p:cNvSpPr/>
          <p:nvPr/>
        </p:nvSpPr>
        <p:spPr>
          <a:xfrm>
            <a:off x="381000" y="980728"/>
            <a:ext cx="4950633" cy="33085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i="1" dirty="0">
                <a:solidFill>
                  <a:srgbClr val="7F848E"/>
                </a:solidFill>
                <a:latin typeface="Menlo" panose="020B0609030804020204" pitchFamily="49" charset="0"/>
              </a:rPr>
              <a:t>//  Middleware </a:t>
            </a:r>
            <a:r>
              <a:rPr lang="zh-TW" altLang="en-US" sz="1100" i="1" dirty="0">
                <a:solidFill>
                  <a:srgbClr val="7F848E"/>
                </a:solidFill>
                <a:latin typeface="Menlo" panose="020B0609030804020204" pitchFamily="49" charset="0"/>
              </a:rPr>
              <a:t>亦可定義在外部</a:t>
            </a:r>
            <a:endParaRPr lang="zh-TW" altLang="en-US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100" i="1" dirty="0">
                <a:solidFill>
                  <a:srgbClr val="7F848E"/>
                </a:solidFill>
                <a:latin typeface="Menlo" panose="020B0609030804020204" pitchFamily="49" charset="0"/>
              </a:rPr>
              <a:t>//  </a:t>
            </a:r>
            <a:r>
              <a:rPr lang="zh-TW" altLang="en-US" sz="1100" i="1" dirty="0">
                <a:solidFill>
                  <a:srgbClr val="7F848E"/>
                </a:solidFill>
                <a:latin typeface="Menlo" panose="020B0609030804020204" pitchFamily="49" charset="0"/>
              </a:rPr>
              <a:t>讓其他 </a:t>
            </a:r>
            <a:r>
              <a:rPr lang="en-US" altLang="zh-TW" sz="1100" i="1" dirty="0">
                <a:solidFill>
                  <a:srgbClr val="7F848E"/>
                </a:solidFill>
                <a:latin typeface="Menlo" panose="020B0609030804020204" pitchFamily="49" charset="0"/>
              </a:rPr>
              <a:t>API </a:t>
            </a:r>
            <a:r>
              <a:rPr lang="zh-TW" altLang="en-US" sz="1100" i="1" dirty="0">
                <a:solidFill>
                  <a:srgbClr val="7F848E"/>
                </a:solidFill>
                <a:latin typeface="Menlo" panose="020B0609030804020204" pitchFamily="49" charset="0"/>
              </a:rPr>
              <a:t> 共同使用</a:t>
            </a:r>
            <a:endParaRPr lang="en-US" altLang="zh-TW" sz="1100" i="1" dirty="0">
              <a:solidFill>
                <a:srgbClr val="7F848E"/>
              </a:solidFill>
              <a:latin typeface="Menlo" panose="020B0609030804020204" pitchFamily="49" charset="0"/>
            </a:endParaRPr>
          </a:p>
          <a:p>
            <a:endParaRPr lang="zh-TW" altLang="en-US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isTokenExist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    if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!</a:t>
            </a: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headers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token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D19A66"/>
                </a:solidFill>
                <a:latin typeface="Menlo" panose="020B0609030804020204" pitchFamily="49" charset="0"/>
              </a:rPr>
              <a:t>400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100" dirty="0">
                <a:solidFill>
                  <a:srgbClr val="98C379"/>
                </a:solidFill>
                <a:latin typeface="Menlo" panose="020B0609030804020204" pitchFamily="49" charset="0"/>
              </a:rPr>
              <a:t>缺少 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API token."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 }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      next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 };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isTokenValid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    if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headers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token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===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"APTX4869"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D19A66"/>
                </a:solidFill>
                <a:latin typeface="Menlo" panose="020B0609030804020204" pitchFamily="49" charset="0"/>
              </a:rPr>
              <a:t>403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100" dirty="0">
                <a:solidFill>
                  <a:srgbClr val="98C379"/>
                </a:solidFill>
                <a:latin typeface="Menlo" panose="020B0609030804020204" pitchFamily="49" charset="0"/>
              </a:rPr>
              <a:t>您沒有權限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."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 }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      next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 };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134848453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210276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 err="1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app.use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()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22E9AE4-D451-7945-8A15-06825CA57B67}"/>
              </a:ext>
            </a:extLst>
          </p:cNvPr>
          <p:cNvSpPr/>
          <p:nvPr/>
        </p:nvSpPr>
        <p:spPr>
          <a:xfrm>
            <a:off x="539552" y="836712"/>
            <a:ext cx="7992888" cy="45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針對所有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URL &amp; method ,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必經的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middleware 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D1A545-FDE7-5D40-86FA-935C2AD35622}"/>
              </a:ext>
            </a:extLst>
          </p:cNvPr>
          <p:cNvSpPr/>
          <p:nvPr/>
        </p:nvSpPr>
        <p:spPr>
          <a:xfrm>
            <a:off x="2249996" y="1865131"/>
            <a:ext cx="4572000" cy="40626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isTokenExist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... ; 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isTokenValid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... ; 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use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isTokenExist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isTokenValid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post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"/drama/data"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    // ...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delete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"/dramas/: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    // ...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11154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Whole Picture.</a:t>
            </a:r>
            <a:endParaRPr 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201"/>
          <p:cNvSpPr txBox="1"/>
          <p:nvPr/>
        </p:nvSpPr>
        <p:spPr>
          <a:xfrm flipH="1">
            <a:off x="1043608" y="1664680"/>
            <a:ext cx="7128792" cy="39965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介紹</a:t>
            </a: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&amp;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基礎教學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Express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架站框架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MVC 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架構開發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＆</a:t>
            </a: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RESTful API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設計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 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教學與操作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實戰！ </a:t>
            </a: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To-Do-List 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系統設計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回顧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A366A899-E8C7-DB46-BBD4-D4AD4B81338B}"/>
              </a:ext>
            </a:extLst>
          </p:cNvPr>
          <p:cNvSpPr txBox="1"/>
          <p:nvPr/>
        </p:nvSpPr>
        <p:spPr>
          <a:xfrm flipH="1">
            <a:off x="467544" y="872592"/>
            <a:ext cx="4880522" cy="79208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堂課中 </a:t>
            </a: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</a:t>
            </a: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妳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將會學到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91466391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555915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關於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HTTP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/ HTTPS  protocol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3984E4-1A43-3A40-AF25-E76F12463902}"/>
              </a:ext>
            </a:extLst>
          </p:cNvPr>
          <p:cNvSpPr/>
          <p:nvPr/>
        </p:nvSpPr>
        <p:spPr>
          <a:xfrm>
            <a:off x="381000" y="5719616"/>
            <a:ext cx="8047384" cy="416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Ref:  </a:t>
            </a:r>
            <a:r>
              <a:rPr lang="en-US" altLang="zh-TW" sz="1600" dirty="0">
                <a:hlinkClick r:id="rId3"/>
              </a:rPr>
              <a:t>https://developer.mozilla.org/en-US/docs/Web/HTTP/Overview</a:t>
            </a:r>
            <a:endParaRPr kumimoji="1" lang="zh-TW" altLang="en-US" sz="1600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8D8D831-0CDB-0C4C-B3CF-410DB6469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789" y="2780928"/>
            <a:ext cx="4367806" cy="267353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B3ADC4A-FAA5-AE46-8EE7-8B7D00F044A3}"/>
              </a:ext>
            </a:extLst>
          </p:cNvPr>
          <p:cNvSpPr/>
          <p:nvPr/>
        </p:nvSpPr>
        <p:spPr>
          <a:xfrm>
            <a:off x="539552" y="814645"/>
            <a:ext cx="6840760" cy="21189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通訊協定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 https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表示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傳輸時會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加密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(secure)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 -&gt; port: 80    ;    https -&gt; port: 443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status code : 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用以表示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response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狀態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 ex:  200 / 404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每一段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requests  /  response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皆屬於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stateless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856564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361493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Cookie &amp; Session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311B6408-E39F-E34C-9A8A-FFCD5AA78C11}"/>
              </a:ext>
            </a:extLst>
          </p:cNvPr>
          <p:cNvGrpSpPr/>
          <p:nvPr/>
        </p:nvGrpSpPr>
        <p:grpSpPr>
          <a:xfrm>
            <a:off x="1392965" y="4581128"/>
            <a:ext cx="1217188" cy="1217188"/>
            <a:chOff x="8005862" y="123663"/>
            <a:chExt cx="565474" cy="565474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7F1C1F83-3403-3242-AF65-1CB906210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83" y="165646"/>
              <a:ext cx="418031" cy="418031"/>
            </a:xfrm>
            <a:prstGeom prst="rect">
              <a:avLst/>
            </a:prstGeom>
          </p:spPr>
        </p:pic>
        <p:sp>
          <p:nvSpPr>
            <p:cNvPr id="8" name="橢圓 7">
              <a:extLst>
                <a:ext uri="{FF2B5EF4-FFF2-40B4-BE49-F238E27FC236}">
                  <a16:creationId xmlns:a16="http://schemas.microsoft.com/office/drawing/2014/main" id="{3DB7A4EF-A3D0-5A4E-BBDE-76F10556BB13}"/>
                </a:ext>
              </a:extLst>
            </p:cNvPr>
            <p:cNvSpPr/>
            <p:nvPr/>
          </p:nvSpPr>
          <p:spPr>
            <a:xfrm>
              <a:off x="8005862" y="123663"/>
              <a:ext cx="565474" cy="565474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9" name="圖片 8">
            <a:extLst>
              <a:ext uri="{FF2B5EF4-FFF2-40B4-BE49-F238E27FC236}">
                <a16:creationId xmlns:a16="http://schemas.microsoft.com/office/drawing/2014/main" id="{B5A7919F-836E-4342-ABBB-6897C5D91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7071" y="4403291"/>
            <a:ext cx="1049354" cy="1488772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7BBB78F5-5472-5D41-8F41-8E61E915EEFE}"/>
              </a:ext>
            </a:extLst>
          </p:cNvPr>
          <p:cNvGrpSpPr/>
          <p:nvPr/>
        </p:nvGrpSpPr>
        <p:grpSpPr>
          <a:xfrm>
            <a:off x="3084753" y="4742837"/>
            <a:ext cx="3096344" cy="809681"/>
            <a:chOff x="2699792" y="3773231"/>
            <a:chExt cx="3096344" cy="809681"/>
          </a:xfrm>
        </p:grpSpPr>
        <p:cxnSp>
          <p:nvCxnSpPr>
            <p:cNvPr id="10" name="直線箭頭接點 9">
              <a:extLst>
                <a:ext uri="{FF2B5EF4-FFF2-40B4-BE49-F238E27FC236}">
                  <a16:creationId xmlns:a16="http://schemas.microsoft.com/office/drawing/2014/main" id="{24AA98BF-15FB-D64A-9ACC-AA66DEDEC076}"/>
                </a:ext>
              </a:extLst>
            </p:cNvPr>
            <p:cNvCxnSpPr/>
            <p:nvPr/>
          </p:nvCxnSpPr>
          <p:spPr>
            <a:xfrm>
              <a:off x="2843808" y="4005064"/>
              <a:ext cx="273630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箭頭接點 10">
              <a:extLst>
                <a:ext uri="{FF2B5EF4-FFF2-40B4-BE49-F238E27FC236}">
                  <a16:creationId xmlns:a16="http://schemas.microsoft.com/office/drawing/2014/main" id="{F6B88849-1FEB-1F4F-939F-91563E2B269A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2843809" y="4365104"/>
              <a:ext cx="273630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C723539-0BB4-8F4E-97FC-982FE8EE3C5D}"/>
                </a:ext>
              </a:extLst>
            </p:cNvPr>
            <p:cNvSpPr/>
            <p:nvPr/>
          </p:nvSpPr>
          <p:spPr>
            <a:xfrm>
              <a:off x="2699792" y="3773231"/>
              <a:ext cx="3096344" cy="80968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40716C66-3267-634C-AC8C-C27F5881F9CD}"/>
              </a:ext>
            </a:extLst>
          </p:cNvPr>
          <p:cNvSpPr/>
          <p:nvPr/>
        </p:nvSpPr>
        <p:spPr>
          <a:xfrm>
            <a:off x="589394" y="934601"/>
            <a:ext cx="8087062" cy="2724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Session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可視為「連線」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每一次連線到網站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即建立一條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session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端可透過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session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物件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紀錄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操作狀態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 requests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狀態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>
              <a:lnSpc>
                <a:spcPct val="150000"/>
              </a:lnSpc>
              <a:buSzPct val="100000"/>
            </a:pPr>
            <a:endParaRPr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Cookie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可視為「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載具」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資料交換時常用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記錄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 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操作狀態的物件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但通常紀錄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session_id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再透過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session_id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於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取出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user 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</a:t>
            </a:r>
            <a:endParaRPr lang="en-US" altLang="zh-CN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DD423B4-026B-AF4E-8795-D5624CC78DCB}"/>
              </a:ext>
            </a:extLst>
          </p:cNvPr>
          <p:cNvCxnSpPr>
            <a:cxnSpLocks/>
          </p:cNvCxnSpPr>
          <p:nvPr/>
        </p:nvCxnSpPr>
        <p:spPr>
          <a:xfrm flipH="1">
            <a:off x="5090126" y="4149965"/>
            <a:ext cx="417978" cy="57656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87080D36-8823-8A48-A7D0-849410740B6C}"/>
              </a:ext>
            </a:extLst>
          </p:cNvPr>
          <p:cNvSpPr txBox="1"/>
          <p:nvPr/>
        </p:nvSpPr>
        <p:spPr>
          <a:xfrm>
            <a:off x="5162630" y="3772479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/>
              <a:t>session</a:t>
            </a:r>
            <a:endParaRPr kumimoji="1" lang="zh-TW" altLang="en-US" sz="1800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17D4E9E0-4309-434C-B8F6-68B44A95DBCB}"/>
              </a:ext>
            </a:extLst>
          </p:cNvPr>
          <p:cNvSpPr/>
          <p:nvPr/>
        </p:nvSpPr>
        <p:spPr>
          <a:xfrm>
            <a:off x="4066089" y="4864715"/>
            <a:ext cx="220469" cy="220469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4E3165E9-DA1D-9848-B0A8-0EE97E3FAB57}"/>
              </a:ext>
            </a:extLst>
          </p:cNvPr>
          <p:cNvSpPr/>
          <p:nvPr/>
        </p:nvSpPr>
        <p:spPr>
          <a:xfrm>
            <a:off x="4066089" y="5259684"/>
            <a:ext cx="220469" cy="220469"/>
          </a:xfrm>
          <a:prstGeom prst="ellips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23" name="直線接點 22">
            <a:extLst>
              <a:ext uri="{FF2B5EF4-FFF2-40B4-BE49-F238E27FC236}">
                <a16:creationId xmlns:a16="http://schemas.microsoft.com/office/drawing/2014/main" id="{328DBC43-14B8-754C-8BCE-A1D1AC6594A7}"/>
              </a:ext>
            </a:extLst>
          </p:cNvPr>
          <p:cNvCxnSpPr>
            <a:cxnSpLocks/>
          </p:cNvCxnSpPr>
          <p:nvPr/>
        </p:nvCxnSpPr>
        <p:spPr>
          <a:xfrm>
            <a:off x="4204925" y="5451869"/>
            <a:ext cx="556233" cy="34644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4AADA536-27C3-0F43-900A-9F0683A9973F}"/>
              </a:ext>
            </a:extLst>
          </p:cNvPr>
          <p:cNvSpPr txBox="1"/>
          <p:nvPr/>
        </p:nvSpPr>
        <p:spPr>
          <a:xfrm>
            <a:off x="4483041" y="573873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/>
              <a:t>cookie</a:t>
            </a:r>
            <a:endParaRPr kumimoji="1" lang="zh-TW" altLang="en-US" sz="1800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4E5D044-9340-514D-B151-D6521FBFA2F3}"/>
              </a:ext>
            </a:extLst>
          </p:cNvPr>
          <p:cNvSpPr txBox="1"/>
          <p:nvPr/>
        </p:nvSpPr>
        <p:spPr>
          <a:xfrm>
            <a:off x="3084753" y="4346291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</a:rPr>
              <a:t>req</a:t>
            </a:r>
            <a:endParaRPr kumimoji="1" lang="zh-TW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8215F33-E192-E64D-8AD7-3FFCBA64BC18}"/>
              </a:ext>
            </a:extLst>
          </p:cNvPr>
          <p:cNvSpPr txBox="1"/>
          <p:nvPr/>
        </p:nvSpPr>
        <p:spPr>
          <a:xfrm>
            <a:off x="5750530" y="552598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1800" dirty="0">
                <a:solidFill>
                  <a:schemeClr val="bg1">
                    <a:lumMod val="65000"/>
                  </a:schemeClr>
                </a:solidFill>
              </a:rPr>
              <a:t>res</a:t>
            </a:r>
            <a:endParaRPr kumimoji="1" lang="zh-TW" alt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697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361493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增加登入機制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6FA08CA-8D82-5F42-8E9A-1B2A47ECADEF}"/>
              </a:ext>
            </a:extLst>
          </p:cNvPr>
          <p:cNvSpPr txBox="1"/>
          <p:nvPr/>
        </p:nvSpPr>
        <p:spPr>
          <a:xfrm>
            <a:off x="643730" y="952459"/>
            <a:ext cx="6864672" cy="2534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Login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頁面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POST   /auth   </a:t>
            </a:r>
            <a:r>
              <a:rPr kumimoji="1"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帳密檢查的 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Middleware</a:t>
            </a:r>
            <a:endParaRPr kumimoji="1"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登入成功後</a:t>
            </a:r>
            <a:r>
              <a:rPr kumimoji="1"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session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記錄使用者資訊</a:t>
            </a:r>
            <a:endParaRPr kumimoji="1"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  <a:r>
              <a:rPr kumimoji="1"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Middleware ,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是否登入驗證</a:t>
            </a:r>
            <a:endParaRPr kumimoji="1"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是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進入頁面</a:t>
            </a:r>
            <a:r>
              <a:rPr kumimoji="1"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; 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否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-&gt;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導回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Login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頁面</a:t>
            </a:r>
            <a:endParaRPr kumimoji="1"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433C37-474A-134F-8FB2-605884FFB72A}"/>
              </a:ext>
            </a:extLst>
          </p:cNvPr>
          <p:cNvSpPr/>
          <p:nvPr/>
        </p:nvSpPr>
        <p:spPr>
          <a:xfrm>
            <a:off x="643730" y="3737636"/>
            <a:ext cx="58560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hlinkClick r:id="rId3"/>
              </a:rPr>
              <a:t>https://github.com/Junkier/nodejs-ntust-202111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4576662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5" name="Shape 191">
            <a:extLst>
              <a:ext uri="{FF2B5EF4-FFF2-40B4-BE49-F238E27FC236}">
                <a16:creationId xmlns:a16="http://schemas.microsoft.com/office/drawing/2014/main" id="{669EF46C-3F6D-844B-960A-7775C31C552D}"/>
              </a:ext>
            </a:extLst>
          </p:cNvPr>
          <p:cNvSpPr/>
          <p:nvPr/>
        </p:nvSpPr>
        <p:spPr>
          <a:xfrm>
            <a:off x="381000" y="260648"/>
            <a:ext cx="512710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建立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Login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頁面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561DB4-3179-024C-BCFD-5EA97BF40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148" y="1255986"/>
            <a:ext cx="4777703" cy="434602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1746430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5" name="Shape 191">
            <a:extLst>
              <a:ext uri="{FF2B5EF4-FFF2-40B4-BE49-F238E27FC236}">
                <a16:creationId xmlns:a16="http://schemas.microsoft.com/office/drawing/2014/main" id="{669EF46C-3F6D-844B-960A-7775C31C552D}"/>
              </a:ext>
            </a:extLst>
          </p:cNvPr>
          <p:cNvSpPr/>
          <p:nvPr/>
        </p:nvSpPr>
        <p:spPr>
          <a:xfrm>
            <a:off x="381000" y="260648"/>
            <a:ext cx="512710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建立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POST  /auth  API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B07209-E954-0E41-81AB-AE33F8E58561}"/>
              </a:ext>
            </a:extLst>
          </p:cNvPr>
          <p:cNvSpPr/>
          <p:nvPr/>
        </p:nvSpPr>
        <p:spPr>
          <a:xfrm>
            <a:off x="1700808" y="1095690"/>
            <a:ext cx="5742384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isAccountExist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... ;</a:t>
            </a:r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isPasswdExist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... 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isUserValid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... 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setUserInfo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... 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post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"/auth"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isAccountExist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isPasswdExist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isUserValid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,</a:t>
            </a:r>
          </a:p>
          <a:p>
            <a:endParaRPr lang="en-US" altLang="zh-TW" dirty="0">
              <a:solidFill>
                <a:srgbClr val="E06C75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setUserInfo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,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  message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"ok."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  redirect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"/dramas/page"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});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9404770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5" name="Shape 191">
            <a:extLst>
              <a:ext uri="{FF2B5EF4-FFF2-40B4-BE49-F238E27FC236}">
                <a16:creationId xmlns:a16="http://schemas.microsoft.com/office/drawing/2014/main" id="{669EF46C-3F6D-844B-960A-7775C31C552D}"/>
              </a:ext>
            </a:extLst>
          </p:cNvPr>
          <p:cNvSpPr/>
          <p:nvPr/>
        </p:nvSpPr>
        <p:spPr>
          <a:xfrm>
            <a:off x="381000" y="260648"/>
            <a:ext cx="55446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設計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帳密檢查的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Middleware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16ABE62-681E-664C-85B6-800C84C4D835}"/>
              </a:ext>
            </a:extLst>
          </p:cNvPr>
          <p:cNvSpPr/>
          <p:nvPr/>
        </p:nvSpPr>
        <p:spPr>
          <a:xfrm>
            <a:off x="1799692" y="1720840"/>
            <a:ext cx="5544616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isUserValid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account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body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account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 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passwd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body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passwd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if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account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===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jeff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&amp;&amp;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passwd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===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testqq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isLoginedValid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true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else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isLoginedValid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false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!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isLoginedValid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400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200" dirty="0">
                <a:solidFill>
                  <a:srgbClr val="98C379"/>
                </a:solidFill>
                <a:latin typeface="Menlo" panose="020B0609030804020204" pitchFamily="49" charset="0"/>
              </a:rPr>
              <a:t>帳號或密碼錯誤！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 return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 </a:t>
            </a:r>
          </a:p>
        </p:txBody>
      </p:sp>
    </p:spTree>
    <p:extLst>
      <p:ext uri="{BB962C8B-B14F-4D97-AF65-F5344CB8AC3E}">
        <p14:creationId xmlns:p14="http://schemas.microsoft.com/office/powerpoint/2010/main" val="11941855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5" name="Shape 191">
            <a:extLst>
              <a:ext uri="{FF2B5EF4-FFF2-40B4-BE49-F238E27FC236}">
                <a16:creationId xmlns:a16="http://schemas.microsoft.com/office/drawing/2014/main" id="{669EF46C-3F6D-844B-960A-7775C31C552D}"/>
              </a:ext>
            </a:extLst>
          </p:cNvPr>
          <p:cNvSpPr/>
          <p:nvPr/>
        </p:nvSpPr>
        <p:spPr>
          <a:xfrm>
            <a:off x="381000" y="260648"/>
            <a:ext cx="512710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session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記錄使用者資訊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2BBA3C3-B847-344E-A9B4-3EF1302E03B7}"/>
              </a:ext>
            </a:extLst>
          </p:cNvPr>
          <p:cNvSpPr/>
          <p:nvPr/>
        </p:nvSpPr>
        <p:spPr>
          <a:xfrm>
            <a:off x="2286000" y="1018746"/>
            <a:ext cx="4572000" cy="5078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"express-session"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// ...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Use Session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use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secret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"c90dis90#"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resave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true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saveUninitialized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false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name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"_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ntust_tutorial_id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ttl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24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*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60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*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60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*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// ...</a:t>
            </a: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setUserInfo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if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isLoginedValid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userInfo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name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jeff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age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18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isLogined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true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};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userInfo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{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isLogined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false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};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</p:txBody>
      </p:sp>
    </p:spTree>
    <p:extLst>
      <p:ext uri="{BB962C8B-B14F-4D97-AF65-F5344CB8AC3E}">
        <p14:creationId xmlns:p14="http://schemas.microsoft.com/office/powerpoint/2010/main" val="7807434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5" name="Shape 191">
            <a:extLst>
              <a:ext uri="{FF2B5EF4-FFF2-40B4-BE49-F238E27FC236}">
                <a16:creationId xmlns:a16="http://schemas.microsoft.com/office/drawing/2014/main" id="{669EF46C-3F6D-844B-960A-7775C31C552D}"/>
              </a:ext>
            </a:extLst>
          </p:cNvPr>
          <p:cNvSpPr/>
          <p:nvPr/>
        </p:nvSpPr>
        <p:spPr>
          <a:xfrm>
            <a:off x="381000" y="260648"/>
            <a:ext cx="512710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將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session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資訊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外存到 </a:t>
            </a:r>
            <a:r>
              <a:rPr lang="en-US" altLang="zh-TW" sz="2800" b="1" dirty="0" err="1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redis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A4DFAAB-2F21-EF49-9E7E-11C7D9036C1E}"/>
              </a:ext>
            </a:extLst>
          </p:cNvPr>
          <p:cNvSpPr/>
          <p:nvPr/>
        </p:nvSpPr>
        <p:spPr>
          <a:xfrm>
            <a:off x="1691680" y="1772816"/>
            <a:ext cx="5760640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"express-session"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redis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redis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redisStore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"connect-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redis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Use Session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use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store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new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redisStore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client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redisClient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secret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"c90dis90#"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resave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true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saveUninitialized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false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name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"_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ntust_tutorial_id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ttl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24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*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60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*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60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*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setUserInfo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...</a:t>
            </a: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2A04B-17F4-2846-8224-A1E181220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00464" y="260648"/>
            <a:ext cx="848317" cy="7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4398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5" name="Shape 191">
            <a:extLst>
              <a:ext uri="{FF2B5EF4-FFF2-40B4-BE49-F238E27FC236}">
                <a16:creationId xmlns:a16="http://schemas.microsoft.com/office/drawing/2014/main" id="{669EF46C-3F6D-844B-960A-7775C31C552D}"/>
              </a:ext>
            </a:extLst>
          </p:cNvPr>
          <p:cNvSpPr/>
          <p:nvPr/>
        </p:nvSpPr>
        <p:spPr>
          <a:xfrm>
            <a:off x="381000" y="260648"/>
            <a:ext cx="512710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關於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 err="1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redis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0702A04B-17F4-2846-8224-A1E181220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saturation sat="200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75766" y="1387375"/>
            <a:ext cx="2133948" cy="1834137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56BCC6E-8B4F-694E-B52E-561CFA6AC313}"/>
              </a:ext>
            </a:extLst>
          </p:cNvPr>
          <p:cNvSpPr txBox="1"/>
          <p:nvPr/>
        </p:nvSpPr>
        <p:spPr>
          <a:xfrm>
            <a:off x="3894419" y="1145407"/>
            <a:ext cx="5127104" cy="2118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記憶體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型資料庫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key-value</a:t>
            </a:r>
            <a:r>
              <a:rPr kumimoji="1"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pair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形式儲存資料 </a:t>
            </a:r>
            <a:endParaRPr kumimoji="1"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屬於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document</a:t>
            </a:r>
            <a:r>
              <a:rPr kumimoji="1"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based</a:t>
            </a:r>
            <a:endParaRPr kumimoji="1" lang="en-US" altLang="zh-CN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可用於做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快取</a:t>
            </a:r>
            <a:r>
              <a:rPr kumimoji="1"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(cache)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kumimoji="1"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存 </a:t>
            </a:r>
            <a:r>
              <a:rPr kumimoji="1"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session</a:t>
            </a:r>
            <a:r>
              <a:rPr kumimoji="1"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資料</a:t>
            </a:r>
            <a:endParaRPr kumimoji="1"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減緩 </a:t>
            </a:r>
            <a:r>
              <a:rPr kumimoji="1"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DataBase</a:t>
            </a:r>
            <a:r>
              <a:rPr kumimoji="1"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壓力 </a:t>
            </a:r>
            <a:r>
              <a:rPr kumimoji="1"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之用途</a:t>
            </a:r>
            <a:endParaRPr kumimoji="1"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F7A108AB-E2B1-A242-B41B-6EA4FE067833}"/>
              </a:ext>
            </a:extLst>
          </p:cNvPr>
          <p:cNvGrpSpPr/>
          <p:nvPr/>
        </p:nvGrpSpPr>
        <p:grpSpPr>
          <a:xfrm>
            <a:off x="1175766" y="3636489"/>
            <a:ext cx="6912074" cy="2316632"/>
            <a:chOff x="1655676" y="3972811"/>
            <a:chExt cx="6912074" cy="2316632"/>
          </a:xfrm>
        </p:grpSpPr>
        <p:grpSp>
          <p:nvGrpSpPr>
            <p:cNvPr id="32" name="群組 31">
              <a:extLst>
                <a:ext uri="{FF2B5EF4-FFF2-40B4-BE49-F238E27FC236}">
                  <a16:creationId xmlns:a16="http://schemas.microsoft.com/office/drawing/2014/main" id="{5FD55893-D41D-E247-8FAF-11A6E5F9CC85}"/>
                </a:ext>
              </a:extLst>
            </p:cNvPr>
            <p:cNvGrpSpPr/>
            <p:nvPr/>
          </p:nvGrpSpPr>
          <p:grpSpPr>
            <a:xfrm>
              <a:off x="1655676" y="4653136"/>
              <a:ext cx="5832648" cy="1129699"/>
              <a:chOff x="1375810" y="4596130"/>
              <a:chExt cx="6847580" cy="1326276"/>
            </a:xfrm>
          </p:grpSpPr>
          <p:grpSp>
            <p:nvGrpSpPr>
              <p:cNvPr id="11" name="群組 10">
                <a:extLst>
                  <a:ext uri="{FF2B5EF4-FFF2-40B4-BE49-F238E27FC236}">
                    <a16:creationId xmlns:a16="http://schemas.microsoft.com/office/drawing/2014/main" id="{10D34F5E-FD77-3843-B5A8-87E9798534F3}"/>
                  </a:ext>
                </a:extLst>
              </p:cNvPr>
              <p:cNvGrpSpPr/>
              <p:nvPr/>
            </p:nvGrpSpPr>
            <p:grpSpPr>
              <a:xfrm>
                <a:off x="1375810" y="4839316"/>
                <a:ext cx="689218" cy="689217"/>
                <a:chOff x="8005862" y="95560"/>
                <a:chExt cx="593577" cy="593577"/>
              </a:xfrm>
            </p:grpSpPr>
            <p:sp>
              <p:nvSpPr>
                <p:cNvPr id="18" name="橢圓 17">
                  <a:extLst>
                    <a:ext uri="{FF2B5EF4-FFF2-40B4-BE49-F238E27FC236}">
                      <a16:creationId xmlns:a16="http://schemas.microsoft.com/office/drawing/2014/main" id="{66CC7D92-A112-F542-9A9F-624C7ABB287F}"/>
                    </a:ext>
                  </a:extLst>
                </p:cNvPr>
                <p:cNvSpPr/>
                <p:nvPr/>
              </p:nvSpPr>
              <p:spPr>
                <a:xfrm>
                  <a:off x="8005862" y="95560"/>
                  <a:ext cx="593577" cy="593577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pic>
              <p:nvPicPr>
                <p:cNvPr id="19" name="圖片 18">
                  <a:extLst>
                    <a:ext uri="{FF2B5EF4-FFF2-40B4-BE49-F238E27FC236}">
                      <a16:creationId xmlns:a16="http://schemas.microsoft.com/office/drawing/2014/main" id="{BF2CCFF3-3783-C74D-82B6-FCFF1239B4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118866" y="183871"/>
                  <a:ext cx="378748" cy="378748"/>
                </a:xfrm>
                <a:prstGeom prst="rect">
                  <a:avLst/>
                </a:prstGeom>
              </p:spPr>
            </p:pic>
          </p:grpSp>
          <p:cxnSp>
            <p:nvCxnSpPr>
              <p:cNvPr id="12" name="直線箭頭接點 11">
                <a:extLst>
                  <a:ext uri="{FF2B5EF4-FFF2-40B4-BE49-F238E27FC236}">
                    <a16:creationId xmlns:a16="http://schemas.microsoft.com/office/drawing/2014/main" id="{81394A26-3392-9549-B5D2-B244F1B17B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83768" y="4962246"/>
                <a:ext cx="1302354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箭頭接點 12">
                <a:extLst>
                  <a:ext uri="{FF2B5EF4-FFF2-40B4-BE49-F238E27FC236}">
                    <a16:creationId xmlns:a16="http://schemas.microsoft.com/office/drawing/2014/main" id="{45959CC3-91A1-CA4F-BCA2-45252F4D5E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83768" y="5290524"/>
                <a:ext cx="1289147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0" name="圖片 19">
                <a:extLst>
                  <a:ext uri="{FF2B5EF4-FFF2-40B4-BE49-F238E27FC236}">
                    <a16:creationId xmlns:a16="http://schemas.microsoft.com/office/drawing/2014/main" id="{B629F7D2-647C-A847-B4B7-CBDDB99810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220014" y="4646387"/>
                <a:ext cx="1003376" cy="1003376"/>
              </a:xfrm>
              <a:prstGeom prst="rect">
                <a:avLst/>
              </a:prstGeom>
            </p:spPr>
          </p:pic>
          <p:cxnSp>
            <p:nvCxnSpPr>
              <p:cNvPr id="21" name="直線箭頭接點 20">
                <a:extLst>
                  <a:ext uri="{FF2B5EF4-FFF2-40B4-BE49-F238E27FC236}">
                    <a16:creationId xmlns:a16="http://schemas.microsoft.com/office/drawing/2014/main" id="{3D33B0D9-CACD-B04E-BCDB-2BC9D7B460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27788" y="5000133"/>
                <a:ext cx="12991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線箭頭接點 21">
                <a:extLst>
                  <a:ext uri="{FF2B5EF4-FFF2-40B4-BE49-F238E27FC236}">
                    <a16:creationId xmlns:a16="http://schemas.microsoft.com/office/drawing/2014/main" id="{E3A2613A-1F6F-1342-A93A-AA2265CBACA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7788" y="5328411"/>
                <a:ext cx="1285959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id="{CB957E98-E303-2B45-A2E6-8A19DCF2B9F3}"/>
                  </a:ext>
                </a:extLst>
              </p:cNvPr>
              <p:cNvGrpSpPr/>
              <p:nvPr/>
            </p:nvGrpSpPr>
            <p:grpSpPr>
              <a:xfrm>
                <a:off x="4101080" y="4596130"/>
                <a:ext cx="1292815" cy="1326276"/>
                <a:chOff x="4146548" y="4695012"/>
                <a:chExt cx="1292815" cy="1326276"/>
              </a:xfrm>
            </p:grpSpPr>
            <p:pic>
              <p:nvPicPr>
                <p:cNvPr id="9" name="圖片 8">
                  <a:extLst>
                    <a:ext uri="{FF2B5EF4-FFF2-40B4-BE49-F238E27FC236}">
                      <a16:creationId xmlns:a16="http://schemas.microsoft.com/office/drawing/2014/main" id="{D8FDADE3-61F1-C24B-8A1E-D20BE3B0A8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146548" y="4695012"/>
                  <a:ext cx="689217" cy="977826"/>
                </a:xfrm>
                <a:prstGeom prst="rect">
                  <a:avLst/>
                </a:prstGeom>
              </p:spPr>
            </p:pic>
            <p:pic>
              <p:nvPicPr>
                <p:cNvPr id="23" name="圖片 22">
                  <a:extLst>
                    <a:ext uri="{FF2B5EF4-FFF2-40B4-BE49-F238E27FC236}">
                      <a16:creationId xmlns:a16="http://schemas.microsoft.com/office/drawing/2014/main" id="{E8B3406F-642E-9544-B726-1FF78AFA5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BEBA8EAE-BF5A-486C-A8C5-ECC9F3942E4B}">
                      <a14:imgProps xmlns:a14="http://schemas.microsoft.com/office/drawing/2010/main">
                        <a14:imgLayer r:embed="rId4">
                          <a14:imgEffect>
                            <a14:sharpenSoften amount="25000"/>
                          </a14:imgEffect>
                          <a14:imgEffect>
                            <a14:saturation sat="200000"/>
                          </a14:imgEffect>
                          <a14:imgEffect>
                            <a14:brightnessContrast bright="2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32295" y="5585461"/>
                  <a:ext cx="507068" cy="435827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34" name="直線接點 33">
              <a:extLst>
                <a:ext uri="{FF2B5EF4-FFF2-40B4-BE49-F238E27FC236}">
                  <a16:creationId xmlns:a16="http://schemas.microsoft.com/office/drawing/2014/main" id="{4980AADE-5C54-5C44-BA28-5D9CB2509E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93250" y="4332103"/>
              <a:ext cx="229063" cy="40183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接點 35">
              <a:extLst>
                <a:ext uri="{FF2B5EF4-FFF2-40B4-BE49-F238E27FC236}">
                  <a16:creationId xmlns:a16="http://schemas.microsoft.com/office/drawing/2014/main" id="{32C4D5F3-BBC6-1E45-8F6B-020805BD46F6}"/>
                </a:ext>
              </a:extLst>
            </p:cNvPr>
            <p:cNvCxnSpPr>
              <a:cxnSpLocks/>
            </p:cNvCxnSpPr>
            <p:nvPr/>
          </p:nvCxnSpPr>
          <p:spPr>
            <a:xfrm>
              <a:off x="5030444" y="5789920"/>
              <a:ext cx="189628" cy="19174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B9692374-56A0-AA4D-89C5-2E0ECB2746AB}"/>
                </a:ext>
              </a:extLst>
            </p:cNvPr>
            <p:cNvSpPr txBox="1"/>
            <p:nvPr/>
          </p:nvSpPr>
          <p:spPr>
            <a:xfrm>
              <a:off x="7246554" y="3972811"/>
              <a:ext cx="13211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/>
                <a:t>DB</a:t>
              </a:r>
              <a:r>
                <a:rPr kumimoji="1" lang="zh-TW" altLang="en-US" b="1" dirty="0"/>
                <a:t> </a:t>
              </a:r>
              <a:r>
                <a:rPr kumimoji="1" lang="en-US" altLang="zh-TW" b="1" dirty="0"/>
                <a:t>(</a:t>
              </a:r>
              <a:r>
                <a:rPr kumimoji="1" lang="zh-CN" altLang="en-US" b="1" dirty="0"/>
                <a:t>主要資料</a:t>
              </a:r>
              <a:r>
                <a:rPr kumimoji="1" lang="en-US" altLang="zh-TW" b="1" dirty="0"/>
                <a:t>)</a:t>
              </a:r>
              <a:endParaRPr kumimoji="1" lang="zh-TW" altLang="en-US" b="1" dirty="0"/>
            </a:p>
          </p:txBody>
        </p:sp>
        <p:sp>
          <p:nvSpPr>
            <p:cNvPr id="42" name="文字方塊 41">
              <a:extLst>
                <a:ext uri="{FF2B5EF4-FFF2-40B4-BE49-F238E27FC236}">
                  <a16:creationId xmlns:a16="http://schemas.microsoft.com/office/drawing/2014/main" id="{8203A08C-BBDE-B847-BFFA-02A6B0512F55}"/>
                </a:ext>
              </a:extLst>
            </p:cNvPr>
            <p:cNvSpPr txBox="1"/>
            <p:nvPr/>
          </p:nvSpPr>
          <p:spPr>
            <a:xfrm>
              <a:off x="4564076" y="5981666"/>
              <a:ext cx="31582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 err="1"/>
                <a:t>redis</a:t>
              </a:r>
              <a:r>
                <a:rPr kumimoji="1" lang="zh-TW" altLang="en-US" b="1" dirty="0"/>
                <a:t>  </a:t>
              </a:r>
              <a:r>
                <a:rPr kumimoji="1" lang="en-US" altLang="zh-TW" b="1" dirty="0"/>
                <a:t>(</a:t>
              </a:r>
              <a:r>
                <a:rPr kumimoji="1" lang="zh-CN" altLang="en-US" b="1" dirty="0"/>
                <a:t>快取資料</a:t>
              </a:r>
              <a:r>
                <a:rPr kumimoji="1" lang="zh-TW" altLang="en-US" b="1" dirty="0"/>
                <a:t> </a:t>
              </a:r>
              <a:r>
                <a:rPr kumimoji="1" lang="en-US" altLang="zh-TW" b="1" dirty="0"/>
                <a:t>,</a:t>
              </a:r>
              <a:r>
                <a:rPr kumimoji="1" lang="zh-TW" altLang="en-US" b="1" dirty="0"/>
                <a:t> </a:t>
              </a:r>
              <a:r>
                <a:rPr kumimoji="1" lang="en-US" altLang="zh-TW" b="1" dirty="0"/>
                <a:t>ex:</a:t>
              </a:r>
              <a:r>
                <a:rPr kumimoji="1" lang="zh-TW" altLang="en-US" b="1" dirty="0"/>
                <a:t> </a:t>
              </a:r>
              <a:r>
                <a:rPr kumimoji="1" lang="en-US" altLang="zh-TW" b="1" dirty="0"/>
                <a:t>session</a:t>
              </a:r>
              <a:r>
                <a:rPr kumimoji="1" lang="zh-TW" altLang="en-US" b="1" dirty="0"/>
                <a:t> </a:t>
              </a:r>
              <a:r>
                <a:rPr kumimoji="1" lang="en-US" altLang="zh-TW" b="1" dirty="0"/>
                <a:t>store)</a:t>
              </a:r>
              <a:endParaRPr kumimoji="1" lang="zh-TW" alt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7768672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  <p:sp>
        <p:nvSpPr>
          <p:cNvPr id="5" name="Shape 191">
            <a:extLst>
              <a:ext uri="{FF2B5EF4-FFF2-40B4-BE49-F238E27FC236}">
                <a16:creationId xmlns:a16="http://schemas.microsoft.com/office/drawing/2014/main" id="{669EF46C-3F6D-844B-960A-7775C31C552D}"/>
              </a:ext>
            </a:extLst>
          </p:cNvPr>
          <p:cNvSpPr/>
          <p:nvPr/>
        </p:nvSpPr>
        <p:spPr>
          <a:xfrm>
            <a:off x="381000" y="260648"/>
            <a:ext cx="55446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登入驗證的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Middleware 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CF5BB7B-B877-3741-B7A4-6721BDE60A73}"/>
              </a:ext>
            </a:extLst>
          </p:cNvPr>
          <p:cNvSpPr/>
          <p:nvPr/>
        </p:nvSpPr>
        <p:spPr>
          <a:xfrm>
            <a:off x="1079612" y="1443841"/>
            <a:ext cx="6984776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isUserLogined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next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if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!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userInfo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||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!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userInfo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isLogined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redirect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"/login"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return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};</a:t>
            </a:r>
          </a:p>
          <a:p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  next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"/dramas/page"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isUserLogined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session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userInfo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render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 err="1">
                <a:solidFill>
                  <a:srgbClr val="98C379"/>
                </a:solidFill>
                <a:latin typeface="Menlo" panose="020B0609030804020204" pitchFamily="49" charset="0"/>
              </a:rPr>
              <a:t>dramas.html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,{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templateName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});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27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5076056" y="2276872"/>
            <a:ext cx="3240360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TW" sz="4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</a:t>
            </a:r>
            <a:r>
              <a:rPr lang="zh-TW" altLang="en-US" sz="4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介紹</a:t>
            </a:r>
            <a:endParaRPr lang="en-US" altLang="zh-TW" sz="40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301603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Review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980728"/>
            <a:ext cx="4824536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了解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client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response</a:t>
            </a:r>
            <a:endParaRPr lang="en-US" altLang="zh-TW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5" name="Picture 2" descr="https://paper-attachments.dropbox.com/s_EDF1CA2CE1B98AA4C44531DC1A52676DD59BC56A7150C52691EB5AB0B1231867_1533638029456_http-server.png">
            <a:extLst>
              <a:ext uri="{FF2B5EF4-FFF2-40B4-BE49-F238E27FC236}">
                <a16:creationId xmlns:a16="http://schemas.microsoft.com/office/drawing/2014/main" id="{B947FA68-6FBE-0840-9A77-A2FFA3EA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20" y="322906"/>
            <a:ext cx="2608982" cy="12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01">
            <a:extLst>
              <a:ext uri="{FF2B5EF4-FFF2-40B4-BE49-F238E27FC236}">
                <a16:creationId xmlns:a16="http://schemas.microsoft.com/office/drawing/2014/main" id="{A21FADC0-0094-2448-845A-3FFB24DA21D5}"/>
              </a:ext>
            </a:extLst>
          </p:cNvPr>
          <p:cNvSpPr txBox="1"/>
          <p:nvPr/>
        </p:nvSpPr>
        <p:spPr>
          <a:xfrm flipH="1">
            <a:off x="467544" y="1700808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程式語言基礎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含資料型別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if-else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loop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function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0FFF1EA9-3982-2849-B470-184ECD490C1B}"/>
              </a:ext>
            </a:extLst>
          </p:cNvPr>
          <p:cNvSpPr txBox="1"/>
          <p:nvPr/>
        </p:nvSpPr>
        <p:spPr>
          <a:xfrm flipH="1">
            <a:off x="467544" y="2436912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非同步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&amp;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Promise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機制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npm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套件管理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router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設計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9" name="Shape 201">
            <a:extLst>
              <a:ext uri="{FF2B5EF4-FFF2-40B4-BE49-F238E27FC236}">
                <a16:creationId xmlns:a16="http://schemas.microsoft.com/office/drawing/2014/main" id="{6FF5424C-8C6C-1741-8FBA-7975B76C941B}"/>
              </a:ext>
            </a:extLst>
          </p:cNvPr>
          <p:cNvSpPr txBox="1"/>
          <p:nvPr/>
        </p:nvSpPr>
        <p:spPr>
          <a:xfrm flipH="1">
            <a:off x="467544" y="3143431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MVC#Views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前端三寶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RESTful API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設計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25A65BB-F0B9-894B-9FEE-C4653B4A8F7D}"/>
              </a:ext>
            </a:extLst>
          </p:cNvPr>
          <p:cNvGrpSpPr/>
          <p:nvPr/>
        </p:nvGrpSpPr>
        <p:grpSpPr>
          <a:xfrm>
            <a:off x="5148064" y="3163565"/>
            <a:ext cx="1469448" cy="553997"/>
            <a:chOff x="5868144" y="3045514"/>
            <a:chExt cx="2100504" cy="79191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9B5927C-41BC-CD4A-8993-811CCBA3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144" y="3084252"/>
              <a:ext cx="689496" cy="689496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9C06804-2725-3341-8E0B-FA4E3A0BB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217" y="3045514"/>
              <a:ext cx="791912" cy="791912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91ABB0C-B5FE-AC43-A129-CE6447E5D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1123" y="3102702"/>
              <a:ext cx="667525" cy="667525"/>
            </a:xfrm>
            <a:prstGeom prst="rect">
              <a:avLst/>
            </a:prstGeom>
          </p:spPr>
        </p:pic>
      </p:grpSp>
      <p:sp>
        <p:nvSpPr>
          <p:cNvPr id="12" name="Shape 201">
            <a:extLst>
              <a:ext uri="{FF2B5EF4-FFF2-40B4-BE49-F238E27FC236}">
                <a16:creationId xmlns:a16="http://schemas.microsoft.com/office/drawing/2014/main" id="{41641B6C-D27A-034C-9ED1-FFD25C18E1A4}"/>
              </a:ext>
            </a:extLst>
          </p:cNvPr>
          <p:cNvSpPr txBox="1"/>
          <p:nvPr/>
        </p:nvSpPr>
        <p:spPr>
          <a:xfrm flipH="1">
            <a:off x="467544" y="3870084"/>
            <a:ext cx="820891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MVC#Controllers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endParaRPr lang="en-US" altLang="zh-TW" sz="16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200000"/>
              </a:lnSpc>
              <a:buSzPct val="100000"/>
            </a:pP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router/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Middleware / cookie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&amp; session 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session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存放機制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redis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AF6C53-2EFC-1643-80F6-CC1169E1D1D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5644178"/>
            <a:ext cx="907940" cy="5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00962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716016" y="2361074"/>
            <a:ext cx="417646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MVC 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#3  Model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596865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MVC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5AF990B-60D2-0A4B-B45E-0FFF2CCF6D65}"/>
              </a:ext>
            </a:extLst>
          </p:cNvPr>
          <p:cNvGrpSpPr/>
          <p:nvPr/>
        </p:nvGrpSpPr>
        <p:grpSpPr>
          <a:xfrm>
            <a:off x="300030" y="2433944"/>
            <a:ext cx="1318597" cy="1318597"/>
            <a:chOff x="8005862" y="123663"/>
            <a:chExt cx="565474" cy="56547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1DFBFDD-C225-9242-8F06-6CBD6785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8079583" y="165646"/>
              <a:ext cx="418031" cy="418031"/>
            </a:xfrm>
            <a:prstGeom prst="rect">
              <a:avLst/>
            </a:prstGeom>
          </p:spPr>
        </p:pic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632F76B1-C087-C747-9A1C-43210A786B4F}"/>
                </a:ext>
              </a:extLst>
            </p:cNvPr>
            <p:cNvSpPr/>
            <p:nvPr/>
          </p:nvSpPr>
          <p:spPr>
            <a:xfrm>
              <a:off x="8005862" y="123663"/>
              <a:ext cx="565474" cy="565474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  <a:alpha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41AE2B6A-337E-AC4B-AB82-57EBBA02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293096"/>
            <a:ext cx="496691" cy="7046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04A4A84-0608-EC42-B9F9-198D8DF9B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750" y="2438853"/>
            <a:ext cx="1541996" cy="1541996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6E358D17-FC80-1349-9B38-238129FDA20E}"/>
              </a:ext>
            </a:extLst>
          </p:cNvPr>
          <p:cNvGrpSpPr/>
          <p:nvPr/>
        </p:nvGrpSpPr>
        <p:grpSpPr>
          <a:xfrm>
            <a:off x="1835697" y="1630233"/>
            <a:ext cx="5349101" cy="3510077"/>
            <a:chOff x="1708684" y="1630233"/>
            <a:chExt cx="5349101" cy="351007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D77C5BD-D38D-0D44-8954-CBA8D1AC48B5}"/>
                </a:ext>
              </a:extLst>
            </p:cNvPr>
            <p:cNvSpPr/>
            <p:nvPr/>
          </p:nvSpPr>
          <p:spPr>
            <a:xfrm>
              <a:off x="2198917" y="1630233"/>
              <a:ext cx="4858868" cy="351007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50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B48CA4-A915-654F-B3D2-661A57CD1D66}"/>
                </a:ext>
              </a:extLst>
            </p:cNvPr>
            <p:cNvSpPr/>
            <p:nvPr/>
          </p:nvSpPr>
          <p:spPr>
            <a:xfrm>
              <a:off x="2758315" y="2263686"/>
              <a:ext cx="1899179" cy="645146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solidFill>
                <a:schemeClr val="accent1">
                  <a:alpha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>
                      <a:lumMod val="85000"/>
                    </a:schemeClr>
                  </a:solidFill>
                </a:rPr>
                <a:t>Controller</a:t>
              </a:r>
              <a:endParaRPr kumimoji="1" lang="zh-TW" altLang="en-US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FE0051-16D8-0C4E-BEC1-19E263A3A3A1}"/>
                </a:ext>
              </a:extLst>
            </p:cNvPr>
            <p:cNvSpPr/>
            <p:nvPr/>
          </p:nvSpPr>
          <p:spPr>
            <a:xfrm>
              <a:off x="2778671" y="3504185"/>
              <a:ext cx="1899179" cy="645146"/>
            </a:xfrm>
            <a:prstGeom prst="rect">
              <a:avLst/>
            </a:prstGeom>
            <a:ln>
              <a:solidFill>
                <a:schemeClr val="accent2">
                  <a:alpha val="6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bg1">
                      <a:lumMod val="85000"/>
                    </a:schemeClr>
                  </a:solidFill>
                </a:rPr>
                <a:t>View</a:t>
              </a:r>
              <a:endParaRPr kumimoji="1" lang="zh-TW" altLang="en-US" sz="2400" dirty="0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2B07009-61C6-5C41-BC9F-FA9D6376A313}"/>
                </a:ext>
              </a:extLst>
            </p:cNvPr>
            <p:cNvSpPr/>
            <p:nvPr/>
          </p:nvSpPr>
          <p:spPr>
            <a:xfrm>
              <a:off x="5225858" y="2661002"/>
              <a:ext cx="1154668" cy="1152327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Model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04168F7C-2C20-4D4F-9BD0-30F306A3F334}"/>
                </a:ext>
              </a:extLst>
            </p:cNvPr>
            <p:cNvCxnSpPr>
              <a:cxnSpLocks/>
            </p:cNvCxnSpPr>
            <p:nvPr/>
          </p:nvCxnSpPr>
          <p:spPr>
            <a:xfrm>
              <a:off x="1763689" y="2592961"/>
              <a:ext cx="936104" cy="0"/>
            </a:xfrm>
            <a:prstGeom prst="straightConnector1">
              <a:avLst/>
            </a:prstGeom>
            <a:ln w="5715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C063DE86-9EE7-1145-8D35-FFBC49F6D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8684" y="3356992"/>
              <a:ext cx="1423156" cy="0"/>
            </a:xfrm>
            <a:prstGeom prst="straightConnector1">
              <a:avLst/>
            </a:prstGeom>
            <a:ln w="57150">
              <a:solidFill>
                <a:schemeClr val="accent1">
                  <a:shade val="95000"/>
                  <a:satMod val="105000"/>
                  <a:alpha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89B47D39-F337-6249-B0AD-FC9FDD564753}"/>
                </a:ext>
              </a:extLst>
            </p:cNvPr>
            <p:cNvCxnSpPr/>
            <p:nvPr/>
          </p:nvCxnSpPr>
          <p:spPr>
            <a:xfrm>
              <a:off x="4677850" y="2780928"/>
              <a:ext cx="548008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6F38D29F-45AD-AD46-A59C-F233DA086F36}"/>
                </a:ext>
              </a:extLst>
            </p:cNvPr>
            <p:cNvCxnSpPr/>
            <p:nvPr/>
          </p:nvCxnSpPr>
          <p:spPr>
            <a:xfrm>
              <a:off x="4677850" y="3657574"/>
              <a:ext cx="548008" cy="0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B4071D30-462A-CD43-99A8-6191A0FFE3EE}"/>
                </a:ext>
              </a:extLst>
            </p:cNvPr>
            <p:cNvCxnSpPr>
              <a:cxnSpLocks/>
            </p:cNvCxnSpPr>
            <p:nvPr/>
          </p:nvCxnSpPr>
          <p:spPr>
            <a:xfrm>
              <a:off x="4346646" y="2896178"/>
              <a:ext cx="0" cy="608007"/>
            </a:xfrm>
            <a:prstGeom prst="straightConnector1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17A2782-41FE-4743-9A9A-1E41529B46CC}"/>
                </a:ext>
              </a:extLst>
            </p:cNvPr>
            <p:cNvCxnSpPr/>
            <p:nvPr/>
          </p:nvCxnSpPr>
          <p:spPr>
            <a:xfrm>
              <a:off x="3131840" y="2908832"/>
              <a:ext cx="0" cy="595353"/>
            </a:xfrm>
            <a:prstGeom prst="line">
              <a:avLst/>
            </a:prstGeom>
            <a:ln w="38100">
              <a:solidFill>
                <a:schemeClr val="accent1">
                  <a:shade val="95000"/>
                  <a:satMod val="105000"/>
                  <a:alpha val="6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F33DFAD7-8FE4-394B-A5EB-1E228BA16FCD}"/>
              </a:ext>
            </a:extLst>
          </p:cNvPr>
          <p:cNvCxnSpPr>
            <a:cxnSpLocks/>
          </p:cNvCxnSpPr>
          <p:nvPr/>
        </p:nvCxnSpPr>
        <p:spPr>
          <a:xfrm>
            <a:off x="6507539" y="3237165"/>
            <a:ext cx="101678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201">
            <a:extLst>
              <a:ext uri="{FF2B5EF4-FFF2-40B4-BE49-F238E27FC236}">
                <a16:creationId xmlns:a16="http://schemas.microsoft.com/office/drawing/2014/main" id="{288F3B6E-3D1D-5848-AD4B-34A69EA46AC4}"/>
              </a:ext>
            </a:extLst>
          </p:cNvPr>
          <p:cNvSpPr txBox="1"/>
          <p:nvPr/>
        </p:nvSpPr>
        <p:spPr>
          <a:xfrm flipH="1">
            <a:off x="3078832" y="1791995"/>
            <a:ext cx="1512169" cy="525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(API 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處理函式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</p:txBody>
      </p:sp>
      <p:sp>
        <p:nvSpPr>
          <p:cNvPr id="39" name="Shape 201">
            <a:extLst>
              <a:ext uri="{FF2B5EF4-FFF2-40B4-BE49-F238E27FC236}">
                <a16:creationId xmlns:a16="http://schemas.microsoft.com/office/drawing/2014/main" id="{B6776390-B682-CD41-B1C5-879D432C5E85}"/>
              </a:ext>
            </a:extLst>
          </p:cNvPr>
          <p:cNvSpPr txBox="1"/>
          <p:nvPr/>
        </p:nvSpPr>
        <p:spPr>
          <a:xfrm flipH="1">
            <a:off x="3131839" y="4077072"/>
            <a:ext cx="1512169" cy="525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(UI </a:t>
            </a:r>
            <a:r>
              <a:rPr lang="zh-CN" altLang="en-US" sz="1600" b="1" dirty="0">
                <a:solidFill>
                  <a:schemeClr val="bg1">
                    <a:lumMod val="8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畫面呈現</a:t>
            </a:r>
            <a:r>
              <a:rPr lang="en-US" altLang="zh-CN" sz="1600" b="1" dirty="0">
                <a:solidFill>
                  <a:schemeClr val="bg1">
                    <a:lumMod val="85000"/>
                  </a:schemeClr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</p:txBody>
      </p:sp>
      <p:sp>
        <p:nvSpPr>
          <p:cNvPr id="40" name="Shape 201">
            <a:extLst>
              <a:ext uri="{FF2B5EF4-FFF2-40B4-BE49-F238E27FC236}">
                <a16:creationId xmlns:a16="http://schemas.microsoft.com/office/drawing/2014/main" id="{C929F708-F274-F24C-A267-096BC637F6EF}"/>
              </a:ext>
            </a:extLst>
          </p:cNvPr>
          <p:cNvSpPr txBox="1"/>
          <p:nvPr/>
        </p:nvSpPr>
        <p:spPr>
          <a:xfrm flipH="1">
            <a:off x="5220071" y="2205575"/>
            <a:ext cx="1512169" cy="525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data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資料層</a:t>
            </a: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30789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關於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Model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02A25BB-BEEA-874C-8350-DB562DB56F0F}"/>
              </a:ext>
            </a:extLst>
          </p:cNvPr>
          <p:cNvSpPr/>
          <p:nvPr/>
        </p:nvSpPr>
        <p:spPr>
          <a:xfrm>
            <a:off x="755576" y="980728"/>
            <a:ext cx="7920880" cy="50274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屬於「資料模型」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用來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封裝與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TW" altLang="en-US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業務邏輯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相關的資料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以及對</a:t>
            </a:r>
            <a:r>
              <a:rPr lang="zh-TW" altLang="en-US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資料的處理方法</a:t>
            </a:r>
            <a:endParaRPr lang="en-US" altLang="zh-TW" sz="18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主司對</a:t>
            </a:r>
            <a:r>
              <a:rPr lang="zh-CN" altLang="en-US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資料庫的存取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包含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CRUD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操作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不關心畫面呈現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requests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如何處理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只專注於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資料如何處理</a:t>
            </a:r>
            <a:endParaRPr lang="en-US" altLang="zh-TW" sz="1800" u="sng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和其他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後端元件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的存取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亦可視為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model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的一部分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ex:</a:t>
            </a:r>
          </a:p>
          <a:p>
            <a:pPr>
              <a:lnSpc>
                <a:spcPct val="150000"/>
              </a:lnSpc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-  E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lasticsearch :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分散式搜尋引擎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-  Redis :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快取記憶體之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key-value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</a:p>
          <a:p>
            <a:pPr>
              <a:lnSpc>
                <a:spcPct val="150000"/>
              </a:lnSpc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-  Hadoop :   </a:t>
            </a:r>
            <a:r>
              <a:rPr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BigData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分析生態系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-  MySQL   :   RDB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</a:t>
            </a:r>
            <a:endParaRPr lang="en-US" altLang="zh-CN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 MongoDB   :  NoSQL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資料庫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zh-TW" altLang="en-US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51769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716016" y="2361074"/>
            <a:ext cx="417646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 </a:t>
            </a:r>
            <a:r>
              <a:rPr lang="zh-TW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教學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5041056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DB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簡介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Shape 201">
            <a:extLst>
              <a:ext uri="{FF2B5EF4-FFF2-40B4-BE49-F238E27FC236}">
                <a16:creationId xmlns:a16="http://schemas.microsoft.com/office/drawing/2014/main" id="{B14B657E-B2D9-1D46-AE4D-B29FABC04420}"/>
              </a:ext>
            </a:extLst>
          </p:cNvPr>
          <p:cNvSpPr txBox="1"/>
          <p:nvPr/>
        </p:nvSpPr>
        <p:spPr>
          <a:xfrm flipH="1">
            <a:off x="380998" y="771352"/>
            <a:ext cx="8763002" cy="5753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82B2479-E8E6-A642-952D-FB96F562541E}"/>
              </a:ext>
            </a:extLst>
          </p:cNvPr>
          <p:cNvSpPr/>
          <p:nvPr/>
        </p:nvSpPr>
        <p:spPr>
          <a:xfrm>
            <a:off x="611560" y="764704"/>
            <a:ext cx="8079434" cy="57599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l"/>
            </a:pPr>
            <a:r>
              <a:rPr lang="en-US" altLang="zh-TW" sz="2000" dirty="0" err="1"/>
              <a:t>DataBase</a:t>
            </a:r>
            <a:r>
              <a:rPr lang="en-US" altLang="zh-TW" sz="2000" dirty="0"/>
              <a:t>:</a:t>
            </a:r>
          </a:p>
          <a:p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en-US" altLang="zh-TW" sz="20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SQL :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結構化查詢語言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 </a:t>
            </a:r>
            <a:r>
              <a:rPr lang="zh-TW" altLang="en-US" sz="16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結構化資料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RDB : 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關聯式資料庫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現今主流資料庫之一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Excel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可視為一種簡易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RDB</a:t>
            </a:r>
          </a:p>
          <a:p>
            <a:pPr marL="1200150" lvl="3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優點：嚴謹的資料結構和使用邏輯、具有一致的標準查詢語句  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(SQL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語法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行之有年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可靠性高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200150" lvl="3" indent="-285750">
              <a:buFont typeface="Arial" panose="020B0604020202020204" pitchFamily="34" charset="0"/>
              <a:buChar char="•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缺點：彈性度不高、需先定義好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 schema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DB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擴充效率不佳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914400" lvl="3"/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1"/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No-SQL :  </a:t>
            </a:r>
            <a:r>
              <a:rPr lang="zh-TW" altLang="en-US" sz="1600" u="sng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非結構化資料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 Not Only SQL)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NoSQL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資料庫相當多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ex: MongoDB , Cassandra , Google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BigTable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優點：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DB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擴充容易、資料結構彈性大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可儲存巢狀結構資料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缺點：各家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DB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查詢語法不一樣、可能發生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SQL DB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已預防的問題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marL="914400" lvl="2"/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(ex: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資料不一致、資料完整性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marL="914400" lvl="2"/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lvl="1">
              <a:lnSpc>
                <a:spcPct val="150000"/>
              </a:lnSpc>
            </a:pP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Schema (Metadata)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 </a:t>
            </a:r>
            <a:r>
              <a:rPr lang="zh-TW" altLang="en-US" sz="1600" u="sng" dirty="0"/>
              <a:t>元資料</a:t>
            </a:r>
            <a:r>
              <a:rPr lang="zh-TW" altLang="en-US" sz="1600" dirty="0"/>
              <a:t> </a:t>
            </a:r>
            <a:r>
              <a:rPr lang="en-US" altLang="zh-TW" sz="1600" dirty="0"/>
              <a:t>/ </a:t>
            </a:r>
            <a:r>
              <a:rPr lang="zh-TW" altLang="en-US" sz="1600" dirty="0"/>
              <a:t>後設資料，即為「解釋資料定義」的資料</a:t>
            </a:r>
          </a:p>
          <a:p>
            <a:pPr marL="457200" lvl="1">
              <a:lnSpc>
                <a:spcPct val="150000"/>
              </a:lnSpc>
            </a:pP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CRUD (Create , Read , Update , Delete)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</a:t>
            </a:r>
            <a:r>
              <a:rPr lang="zh-TW" altLang="en-US" sz="1600" dirty="0"/>
              <a:t> 資料庫的基本四大操作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TW" sz="1600" dirty="0"/>
              <a:t>Create  </a:t>
            </a:r>
            <a:r>
              <a:rPr lang="zh-TW" altLang="en-US" sz="1600" dirty="0"/>
              <a:t>：新增 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TW" sz="1600" dirty="0"/>
              <a:t>Read    </a:t>
            </a:r>
            <a:r>
              <a:rPr lang="zh-TW" altLang="en-US" sz="1600" dirty="0"/>
              <a:t>：查詢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TW" sz="1600" dirty="0"/>
              <a:t>Update </a:t>
            </a:r>
            <a:r>
              <a:rPr lang="zh-TW" altLang="en-US" sz="1600" dirty="0"/>
              <a:t>：修改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altLang="zh-TW" sz="1600" dirty="0"/>
              <a:t>Delete  </a:t>
            </a:r>
            <a:r>
              <a:rPr lang="zh-TW" altLang="en-US" sz="1600" dirty="0"/>
              <a:t>：刪除</a:t>
            </a:r>
          </a:p>
          <a:p>
            <a:endParaRPr lang="zh-TW" altLang="en-US" dirty="0"/>
          </a:p>
          <a:p>
            <a:pPr>
              <a:lnSpc>
                <a:spcPct val="150000"/>
              </a:lnSpc>
            </a:pPr>
            <a:endParaRPr lang="zh-TW" altLang="en-US" sz="2000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EBD8AD85-E4C5-5D47-AC4C-F4FA323A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7544" y="4797152"/>
            <a:ext cx="988597" cy="9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822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關聯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式資料庫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(RDB)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D0BDEF0C-731B-D040-9791-829A6A7B6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2420928"/>
            <a:ext cx="3628442" cy="33033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330B33C4-7BE1-F14F-8C30-39738043DE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620" y="1464178"/>
            <a:ext cx="6134100" cy="431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E83A519-C51C-8248-8CD2-54B35BFA1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7544" y="4797152"/>
            <a:ext cx="988597" cy="9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73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非關聯式資料庫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 NoSQL )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Shape 201">
            <a:extLst>
              <a:ext uri="{FF2B5EF4-FFF2-40B4-BE49-F238E27FC236}">
                <a16:creationId xmlns:a16="http://schemas.microsoft.com/office/drawing/2014/main" id="{B14B657E-B2D9-1D46-AE4D-B29FABC04420}"/>
              </a:ext>
            </a:extLst>
          </p:cNvPr>
          <p:cNvSpPr txBox="1"/>
          <p:nvPr/>
        </p:nvSpPr>
        <p:spPr>
          <a:xfrm flipH="1">
            <a:off x="380998" y="771352"/>
            <a:ext cx="8763002" cy="5753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5852B9F-7870-224A-A89D-0B2CE73B2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207" y="1655876"/>
            <a:ext cx="6588211" cy="275916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3456B8C1-01E0-8A42-94A9-5F22D26D1B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7544" y="4797152"/>
            <a:ext cx="988597" cy="98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85664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MongoDB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簡介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539552" y="800399"/>
            <a:ext cx="7992888" cy="2109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NoSQL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資料庫之一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屬於熱門的開源資料庫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(Open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Source)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撰寫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便於 部署、操作、開發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可作為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production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使用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支援</a:t>
            </a:r>
            <a:r>
              <a:rPr lang="zh-TW" altLang="en-US" sz="18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分散式儲存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利於大資料量的查詢與分析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E9D4974-6DFB-5349-B16D-0B71611CF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2910336"/>
            <a:ext cx="2406522" cy="282023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D75E6DA-949E-4146-91BE-EA7123838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3064790"/>
            <a:ext cx="3296486" cy="246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8931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MongoDB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特性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CC133C6-48B9-3848-A8F3-097CA66D57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4334898"/>
              </p:ext>
            </p:extLst>
          </p:nvPr>
        </p:nvGraphicFramePr>
        <p:xfrm>
          <a:off x="920634" y="2636912"/>
          <a:ext cx="7302732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6557">
                  <a:extLst>
                    <a:ext uri="{9D8B030D-6E8A-4147-A177-3AD203B41FA5}">
                      <a16:colId xmlns:a16="http://schemas.microsoft.com/office/drawing/2014/main" val="1441459942"/>
                    </a:ext>
                  </a:extLst>
                </a:gridCol>
                <a:gridCol w="2621493">
                  <a:extLst>
                    <a:ext uri="{9D8B030D-6E8A-4147-A177-3AD203B41FA5}">
                      <a16:colId xmlns:a16="http://schemas.microsoft.com/office/drawing/2014/main" val="1790249658"/>
                    </a:ext>
                  </a:extLst>
                </a:gridCol>
                <a:gridCol w="2834682">
                  <a:extLst>
                    <a:ext uri="{9D8B030D-6E8A-4147-A177-3AD203B41FA5}">
                      <a16:colId xmlns:a16="http://schemas.microsoft.com/office/drawing/2014/main" val="3955337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RDB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MongoDB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228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資料結構</a:t>
                      </a:r>
                      <a:endParaRPr lang="zh-TW" altLang="en-US" sz="16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Record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Document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06529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資料庫名稱</a:t>
                      </a:r>
                      <a:endParaRPr lang="zh-TW" altLang="en-US" sz="16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DataBase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/>
                        <a:t>DataBase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31365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表格名稱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Table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Collection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079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擴展方式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垂直擴充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,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ex: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加大資源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水平擴充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,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ex: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新增節點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61088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6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特性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資料結構嚴謹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, </a:t>
                      </a:r>
                      <a:r>
                        <a:rPr lang="zh-CN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管理方便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資料欄位彈性大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,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易於新增 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/</a:t>
                      </a:r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修改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19284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使用情境</a:t>
                      </a:r>
                      <a:endParaRPr lang="zh-TW" altLang="en-US" sz="16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</a:t>
                      </a:r>
                      <a:r>
                        <a:rPr lang="zh-CN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交易、金流紀錄</a:t>
                      </a:r>
                      <a:endParaRPr lang="zh-TW" altLang="en-US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社群資料、</a:t>
                      </a:r>
                      <a:r>
                        <a:rPr lang="en-US" altLang="zh-TW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IoT</a:t>
                      </a:r>
                      <a:r>
                        <a:rPr lang="zh-CN" altLang="en-US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</a:t>
                      </a:r>
                      <a:endParaRPr lang="en-US" altLang="zh-TW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242153"/>
                  </a:ext>
                </a:extLst>
              </a:tr>
            </a:tbl>
          </a:graphicData>
        </a:graphic>
      </p:graphicFrame>
      <p:sp>
        <p:nvSpPr>
          <p:cNvPr id="6" name="Shape 201">
            <a:extLst>
              <a:ext uri="{FF2B5EF4-FFF2-40B4-BE49-F238E27FC236}">
                <a16:creationId xmlns:a16="http://schemas.microsoft.com/office/drawing/2014/main" id="{770E5719-8D6B-0940-A505-28BCD74E2E98}"/>
              </a:ext>
            </a:extLst>
          </p:cNvPr>
          <p:cNvSpPr txBox="1"/>
          <p:nvPr/>
        </p:nvSpPr>
        <p:spPr>
          <a:xfrm flipH="1">
            <a:off x="539552" y="800399"/>
            <a:ext cx="7992888" cy="210993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NoSQL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資料庫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屬於 </a:t>
            </a:r>
            <a:r>
              <a:rPr lang="en-US" altLang="zh-TW" sz="18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schemaless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不必先設計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table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結構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document based ,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一筆資料如同一個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RDB 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比較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6608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46402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JavaScript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奮鬥史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88" name="群組 87">
            <a:extLst>
              <a:ext uri="{FF2B5EF4-FFF2-40B4-BE49-F238E27FC236}">
                <a16:creationId xmlns:a16="http://schemas.microsoft.com/office/drawing/2014/main" id="{99C8FCD0-88FE-9D41-BB16-B22314942FDE}"/>
              </a:ext>
            </a:extLst>
          </p:cNvPr>
          <p:cNvGrpSpPr/>
          <p:nvPr/>
        </p:nvGrpSpPr>
        <p:grpSpPr>
          <a:xfrm>
            <a:off x="7325585" y="1268760"/>
            <a:ext cx="990831" cy="307777"/>
            <a:chOff x="235000" y="3139481"/>
            <a:chExt cx="990831" cy="307777"/>
          </a:xfrm>
        </p:grpSpPr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24038CAD-ABD2-0947-95D3-3D0F1250C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5000" y="3284984"/>
              <a:ext cx="376560" cy="838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字方塊 64">
              <a:extLst>
                <a:ext uri="{FF2B5EF4-FFF2-40B4-BE49-F238E27FC236}">
                  <a16:creationId xmlns:a16="http://schemas.microsoft.com/office/drawing/2014/main" id="{2558F2D7-9207-3441-A147-20C9E8BD4A5C}"/>
                </a:ext>
              </a:extLst>
            </p:cNvPr>
            <p:cNvSpPr txBox="1"/>
            <p:nvPr/>
          </p:nvSpPr>
          <p:spPr>
            <a:xfrm>
              <a:off x="611560" y="3139481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2021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pic>
        <p:nvPicPr>
          <p:cNvPr id="93" name="圖片 92">
            <a:extLst>
              <a:ext uri="{FF2B5EF4-FFF2-40B4-BE49-F238E27FC236}">
                <a16:creationId xmlns:a16="http://schemas.microsoft.com/office/drawing/2014/main" id="{EE40EC3F-531B-0F45-995E-CF2F25A6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285" y="5750686"/>
            <a:ext cx="387752" cy="387752"/>
          </a:xfrm>
          <a:prstGeom prst="rect">
            <a:avLst/>
          </a:prstGeom>
        </p:spPr>
      </p:pic>
      <p:sp>
        <p:nvSpPr>
          <p:cNvPr id="96" name="矩形 95">
            <a:extLst>
              <a:ext uri="{FF2B5EF4-FFF2-40B4-BE49-F238E27FC236}">
                <a16:creationId xmlns:a16="http://schemas.microsoft.com/office/drawing/2014/main" id="{DC7793AF-08CB-3348-A781-D33607F00164}"/>
              </a:ext>
            </a:extLst>
          </p:cNvPr>
          <p:cNvSpPr/>
          <p:nvPr/>
        </p:nvSpPr>
        <p:spPr>
          <a:xfrm>
            <a:off x="1969511" y="5636963"/>
            <a:ext cx="3898633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。由 </a:t>
            </a:r>
            <a:r>
              <a:rPr lang="en-US" altLang="zh-TW" sz="12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NetScape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誕生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原名 </a:t>
            </a:r>
            <a:r>
              <a:rPr lang="en-US" altLang="zh-TW" sz="12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LiveScript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為了搭上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熱潮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更名為 </a:t>
            </a:r>
            <a:r>
              <a:rPr lang="en-US" altLang="zh-TW" sz="1200" b="1" dirty="0">
                <a:latin typeface="+mj-lt"/>
                <a:ea typeface="Microsoft JhengHei" panose="020B0604030504040204" pitchFamily="34" charset="-120"/>
              </a:rPr>
              <a:t>JavaScript</a:t>
            </a: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。導入至 </a:t>
            </a:r>
            <a:r>
              <a:rPr lang="en-US" altLang="zh-TW" sz="12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NetScape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2.0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瀏覽器 中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瀏覽器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安裝費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$49</a:t>
            </a:r>
            <a:endParaRPr lang="zh-TW" altLang="en-US" sz="1200" b="1" dirty="0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60741B96-CC2C-E541-AE83-16A4ED5E056C}"/>
              </a:ext>
            </a:extLst>
          </p:cNvPr>
          <p:cNvSpPr/>
          <p:nvPr/>
        </p:nvSpPr>
        <p:spPr>
          <a:xfrm>
            <a:off x="2735809" y="5131282"/>
            <a:ext cx="2988319" cy="461665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。開發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VBScript / JScript ,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導入至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IE3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  <a:endParaRPr lang="en-US" altLang="zh-TW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。買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windows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送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IE </a:t>
            </a:r>
          </a:p>
        </p:txBody>
      </p:sp>
      <p:pic>
        <p:nvPicPr>
          <p:cNvPr id="104" name="圖片 103">
            <a:extLst>
              <a:ext uri="{FF2B5EF4-FFF2-40B4-BE49-F238E27FC236}">
                <a16:creationId xmlns:a16="http://schemas.microsoft.com/office/drawing/2014/main" id="{9B1BDF75-4FB4-2A43-9FE7-C0FAF4FB8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5016" y="5119797"/>
            <a:ext cx="459270" cy="459270"/>
          </a:xfrm>
          <a:prstGeom prst="rect">
            <a:avLst/>
          </a:prstGeom>
        </p:spPr>
      </p:pic>
      <p:sp>
        <p:nvSpPr>
          <p:cNvPr id="105" name="矩形 104">
            <a:extLst>
              <a:ext uri="{FF2B5EF4-FFF2-40B4-BE49-F238E27FC236}">
                <a16:creationId xmlns:a16="http://schemas.microsoft.com/office/drawing/2014/main" id="{BFA1CB60-5558-BD45-A430-191D8E58D541}"/>
              </a:ext>
            </a:extLst>
          </p:cNvPr>
          <p:cNvSpPr/>
          <p:nvPr/>
        </p:nvSpPr>
        <p:spPr>
          <a:xfrm>
            <a:off x="4252577" y="4207793"/>
            <a:ext cx="4281941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委反反托拉斯法遭起訴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至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2001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年與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美國聯邦司法部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和解</a:t>
            </a:r>
            <a:endParaRPr lang="en-US" altLang="zh-TW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6" name="圖片 105">
            <a:extLst>
              <a:ext uri="{FF2B5EF4-FFF2-40B4-BE49-F238E27FC236}">
                <a16:creationId xmlns:a16="http://schemas.microsoft.com/office/drawing/2014/main" id="{D8927E7C-1506-E84C-9A16-3DE5EE624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5083" y="4645562"/>
            <a:ext cx="321773" cy="321773"/>
          </a:xfrm>
          <a:prstGeom prst="rect">
            <a:avLst/>
          </a:prstGeom>
        </p:spPr>
      </p:pic>
      <p:sp>
        <p:nvSpPr>
          <p:cNvPr id="115" name="文字方塊 114">
            <a:extLst>
              <a:ext uri="{FF2B5EF4-FFF2-40B4-BE49-F238E27FC236}">
                <a16:creationId xmlns:a16="http://schemas.microsoft.com/office/drawing/2014/main" id="{6950DF11-CB87-F942-8670-44F49FE1D791}"/>
              </a:ext>
            </a:extLst>
          </p:cNvPr>
          <p:cNvSpPr txBox="1"/>
          <p:nvPr/>
        </p:nvSpPr>
        <p:spPr>
          <a:xfrm>
            <a:off x="733020" y="3020602"/>
            <a:ext cx="221246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browser WW II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開打</a:t>
            </a:r>
            <a:endParaRPr lang="en-US" altLang="zh-TW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Opera / Firefox / Safari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參戰</a:t>
            </a:r>
          </a:p>
        </p:txBody>
      </p: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90603BBB-F3BA-614C-8FB3-EFB812D154EC}"/>
              </a:ext>
            </a:extLst>
          </p:cNvPr>
          <p:cNvGrpSpPr/>
          <p:nvPr/>
        </p:nvGrpSpPr>
        <p:grpSpPr>
          <a:xfrm>
            <a:off x="3083894" y="3031746"/>
            <a:ext cx="1344090" cy="397254"/>
            <a:chOff x="823011" y="2960001"/>
            <a:chExt cx="1344090" cy="397254"/>
          </a:xfrm>
        </p:grpSpPr>
        <p:pic>
          <p:nvPicPr>
            <p:cNvPr id="116" name="圖片 115">
              <a:extLst>
                <a:ext uri="{FF2B5EF4-FFF2-40B4-BE49-F238E27FC236}">
                  <a16:creationId xmlns:a16="http://schemas.microsoft.com/office/drawing/2014/main" id="{96540C62-8095-3D4E-90B3-1573456AF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3011" y="3002125"/>
              <a:ext cx="355130" cy="355130"/>
            </a:xfrm>
            <a:prstGeom prst="rect">
              <a:avLst/>
            </a:prstGeom>
          </p:spPr>
        </p:pic>
        <p:pic>
          <p:nvPicPr>
            <p:cNvPr id="117" name="圖片 116">
              <a:extLst>
                <a:ext uri="{FF2B5EF4-FFF2-40B4-BE49-F238E27FC236}">
                  <a16:creationId xmlns:a16="http://schemas.microsoft.com/office/drawing/2014/main" id="{5C3341F1-6523-054F-A58F-F8701FB63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0942" y="2976254"/>
              <a:ext cx="380738" cy="380738"/>
            </a:xfrm>
            <a:prstGeom prst="rect">
              <a:avLst/>
            </a:prstGeom>
          </p:spPr>
        </p:pic>
        <p:pic>
          <p:nvPicPr>
            <p:cNvPr id="118" name="圖片 117">
              <a:extLst>
                <a:ext uri="{FF2B5EF4-FFF2-40B4-BE49-F238E27FC236}">
                  <a16:creationId xmlns:a16="http://schemas.microsoft.com/office/drawing/2014/main" id="{4F4D9E70-25A0-EE4A-B011-4AD629F24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0109" y="2960001"/>
              <a:ext cx="396992" cy="396992"/>
            </a:xfrm>
            <a:prstGeom prst="rect">
              <a:avLst/>
            </a:prstGeom>
          </p:spPr>
        </p:pic>
      </p:grpSp>
      <p:pic>
        <p:nvPicPr>
          <p:cNvPr id="119" name="圖片 118">
            <a:extLst>
              <a:ext uri="{FF2B5EF4-FFF2-40B4-BE49-F238E27FC236}">
                <a16:creationId xmlns:a16="http://schemas.microsoft.com/office/drawing/2014/main" id="{E5466CF5-F122-DB48-AC5D-C6BB94CAC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2035" y="2422398"/>
            <a:ext cx="347363" cy="347363"/>
          </a:xfrm>
          <a:prstGeom prst="rect">
            <a:avLst/>
          </a:prstGeom>
        </p:spPr>
      </p:pic>
      <p:grpSp>
        <p:nvGrpSpPr>
          <p:cNvPr id="142" name="群組 141">
            <a:extLst>
              <a:ext uri="{FF2B5EF4-FFF2-40B4-BE49-F238E27FC236}">
                <a16:creationId xmlns:a16="http://schemas.microsoft.com/office/drawing/2014/main" id="{FEFE98E7-4A4B-694E-BE79-8DF92F134595}"/>
              </a:ext>
            </a:extLst>
          </p:cNvPr>
          <p:cNvGrpSpPr/>
          <p:nvPr/>
        </p:nvGrpSpPr>
        <p:grpSpPr>
          <a:xfrm>
            <a:off x="4774738" y="3586627"/>
            <a:ext cx="1064486" cy="417979"/>
            <a:chOff x="5831672" y="1498853"/>
            <a:chExt cx="1064486" cy="417979"/>
          </a:xfrm>
        </p:grpSpPr>
        <p:pic>
          <p:nvPicPr>
            <p:cNvPr id="122" name="圖片 121">
              <a:extLst>
                <a:ext uri="{FF2B5EF4-FFF2-40B4-BE49-F238E27FC236}">
                  <a16:creationId xmlns:a16="http://schemas.microsoft.com/office/drawing/2014/main" id="{06C130A6-1077-024A-A4B1-7C0C9177E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PencilGrayscale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31672" y="1532420"/>
              <a:ext cx="334800" cy="334800"/>
            </a:xfrm>
            <a:prstGeom prst="rect">
              <a:avLst/>
            </a:prstGeom>
          </p:spPr>
        </p:pic>
        <p:sp>
          <p:nvSpPr>
            <p:cNvPr id="124" name="文字方塊 123">
              <a:extLst>
                <a:ext uri="{FF2B5EF4-FFF2-40B4-BE49-F238E27FC236}">
                  <a16:creationId xmlns:a16="http://schemas.microsoft.com/office/drawing/2014/main" id="{A3E409FE-D1BD-5E49-9011-0F3044A19791}"/>
                </a:ext>
              </a:extLst>
            </p:cNvPr>
            <p:cNvSpPr txBox="1"/>
            <p:nvPr/>
          </p:nvSpPr>
          <p:spPr>
            <a:xfrm>
              <a:off x="6126510" y="1609055"/>
              <a:ext cx="4748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/>
                <a:t>V.S</a:t>
              </a:r>
              <a:endParaRPr kumimoji="1" lang="zh-TW" altLang="en-US" b="1" dirty="0"/>
            </a:p>
          </p:txBody>
        </p:sp>
        <p:pic>
          <p:nvPicPr>
            <p:cNvPr id="126" name="圖片 125">
              <a:extLst>
                <a:ext uri="{FF2B5EF4-FFF2-40B4-BE49-F238E27FC236}">
                  <a16:creationId xmlns:a16="http://schemas.microsoft.com/office/drawing/2014/main" id="{900AA585-12A7-9F40-B0AA-E9095516BC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533446" y="1498853"/>
              <a:ext cx="362712" cy="362712"/>
            </a:xfrm>
            <a:prstGeom prst="rect">
              <a:avLst/>
            </a:prstGeom>
          </p:spPr>
        </p:pic>
      </p:grpSp>
      <p:grpSp>
        <p:nvGrpSpPr>
          <p:cNvPr id="148" name="群組 147">
            <a:extLst>
              <a:ext uri="{FF2B5EF4-FFF2-40B4-BE49-F238E27FC236}">
                <a16:creationId xmlns:a16="http://schemas.microsoft.com/office/drawing/2014/main" id="{3FBC26B3-FEB2-B240-A813-976E1BB3C1B5}"/>
              </a:ext>
            </a:extLst>
          </p:cNvPr>
          <p:cNvGrpSpPr/>
          <p:nvPr/>
        </p:nvGrpSpPr>
        <p:grpSpPr>
          <a:xfrm>
            <a:off x="7029229" y="440474"/>
            <a:ext cx="1181651" cy="406875"/>
            <a:chOff x="7885182" y="4089884"/>
            <a:chExt cx="1268118" cy="436648"/>
          </a:xfrm>
        </p:grpSpPr>
        <p:pic>
          <p:nvPicPr>
            <p:cNvPr id="127" name="圖片 126">
              <a:extLst>
                <a:ext uri="{FF2B5EF4-FFF2-40B4-BE49-F238E27FC236}">
                  <a16:creationId xmlns:a16="http://schemas.microsoft.com/office/drawing/2014/main" id="{A80757F8-08A4-6742-8DEB-9594AFE9B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8634426" y="4089884"/>
              <a:ext cx="518874" cy="436648"/>
            </a:xfrm>
            <a:prstGeom prst="rect">
              <a:avLst/>
            </a:prstGeom>
          </p:spPr>
        </p:pic>
        <p:pic>
          <p:nvPicPr>
            <p:cNvPr id="131" name="圖片 130">
              <a:extLst>
                <a:ext uri="{FF2B5EF4-FFF2-40B4-BE49-F238E27FC236}">
                  <a16:creationId xmlns:a16="http://schemas.microsoft.com/office/drawing/2014/main" id="{368B2D98-44AB-A74D-98ED-578D34064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artisticChalkSketch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85182" y="4092595"/>
              <a:ext cx="412328" cy="412328"/>
            </a:xfrm>
            <a:prstGeom prst="rect">
              <a:avLst/>
            </a:prstGeom>
          </p:spPr>
        </p:pic>
        <p:cxnSp>
          <p:nvCxnSpPr>
            <p:cNvPr id="133" name="直線箭頭接點 132">
              <a:extLst>
                <a:ext uri="{FF2B5EF4-FFF2-40B4-BE49-F238E27FC236}">
                  <a16:creationId xmlns:a16="http://schemas.microsoft.com/office/drawing/2014/main" id="{790FD8EF-80F3-2841-8AE9-7D9285B2BFC3}"/>
                </a:ext>
              </a:extLst>
            </p:cNvPr>
            <p:cNvCxnSpPr>
              <a:cxnSpLocks/>
            </p:cNvCxnSpPr>
            <p:nvPr/>
          </p:nvCxnSpPr>
          <p:spPr>
            <a:xfrm>
              <a:off x="8323764" y="4289525"/>
              <a:ext cx="352692" cy="0"/>
            </a:xfrm>
            <a:prstGeom prst="straightConnector1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7" name="矩形 136">
            <a:extLst>
              <a:ext uri="{FF2B5EF4-FFF2-40B4-BE49-F238E27FC236}">
                <a16:creationId xmlns:a16="http://schemas.microsoft.com/office/drawing/2014/main" id="{CB953B32-3A24-2445-B822-8D063A2FE58E}"/>
              </a:ext>
            </a:extLst>
          </p:cNvPr>
          <p:cNvSpPr/>
          <p:nvPr/>
        </p:nvSpPr>
        <p:spPr>
          <a:xfrm>
            <a:off x="3561678" y="4681383"/>
            <a:ext cx="309571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產生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ECMAScript ,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 </a:t>
            </a:r>
            <a:r>
              <a:rPr lang="en-US" altLang="zh-TW" sz="12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語言的標準規範</a:t>
            </a:r>
            <a:endParaRPr lang="zh-TW" altLang="en-US" sz="1200" b="1" dirty="0"/>
          </a:p>
        </p:txBody>
      </p:sp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22E9B9F9-8AC7-2643-87A8-7985712C1623}"/>
              </a:ext>
            </a:extLst>
          </p:cNvPr>
          <p:cNvSpPr txBox="1"/>
          <p:nvPr/>
        </p:nvSpPr>
        <p:spPr>
          <a:xfrm>
            <a:off x="5897946" y="3545756"/>
            <a:ext cx="2977097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sz="1200" b="1" dirty="0"/>
              <a:t>Netscape VS </a:t>
            </a:r>
            <a:r>
              <a:rPr kumimoji="1" lang="zh-CN" altLang="en-US" sz="1200" b="1" dirty="0"/>
              <a:t>微軟</a:t>
            </a:r>
            <a:r>
              <a:rPr kumimoji="1" lang="zh-TW" altLang="en-US" sz="1200" b="1" dirty="0"/>
              <a:t> </a:t>
            </a:r>
            <a:r>
              <a:rPr kumimoji="1" lang="en-US" altLang="zh-TW" sz="1200" b="1" dirty="0"/>
              <a:t>IE,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IE 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勝！</a:t>
            </a:r>
            <a:endParaRPr lang="en-US" altLang="zh-CN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打贏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browser WW I ,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達到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90%+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市佔率</a:t>
            </a:r>
            <a:endParaRPr kumimoji="1" lang="zh-TW" altLang="en-US" sz="1200" b="1" dirty="0"/>
          </a:p>
        </p:txBody>
      </p:sp>
      <p:sp>
        <p:nvSpPr>
          <p:cNvPr id="143" name="文字方塊 142">
            <a:extLst>
              <a:ext uri="{FF2B5EF4-FFF2-40B4-BE49-F238E27FC236}">
                <a16:creationId xmlns:a16="http://schemas.microsoft.com/office/drawing/2014/main" id="{C8686DE6-BAD2-0B43-A09D-A8404EF0E059}"/>
              </a:ext>
            </a:extLst>
          </p:cNvPr>
          <p:cNvSpPr txBox="1"/>
          <p:nvPr/>
        </p:nvSpPr>
        <p:spPr>
          <a:xfrm>
            <a:off x="3129614" y="1656963"/>
            <a:ext cx="2387192" cy="49244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b="1" dirty="0">
                <a:latin typeface="+mj-lt"/>
                <a:ea typeface="Microsoft JhengHei" panose="020B0604030504040204" pitchFamily="34" charset="-120"/>
              </a:rPr>
              <a:t>R</a:t>
            </a:r>
            <a:r>
              <a:rPr lang="en-US" altLang="zh-TW" b="1" dirty="0">
                <a:latin typeface="+mj-lt"/>
                <a:ea typeface="Microsoft JhengHei" panose="020B0604030504040204" pitchFamily="34" charset="-120"/>
              </a:rPr>
              <a:t>yan Dah</a:t>
            </a:r>
            <a:r>
              <a:rPr lang="en-US" altLang="zh-TW" sz="1200" b="1" dirty="0">
                <a:latin typeface="+mj-lt"/>
                <a:ea typeface="Microsoft JhengHei" panose="020B0604030504040204" pitchFamily="34" charset="-120"/>
              </a:rPr>
              <a:t>l 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利用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V8 engine </a:t>
            </a: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移植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到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 ,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誕生 </a:t>
            </a:r>
            <a:r>
              <a:rPr lang="en-US" altLang="zh-TW" sz="1200" b="1" dirty="0">
                <a:latin typeface="+mj-lt"/>
                <a:ea typeface="Microsoft JhengHei" panose="020B0604030504040204" pitchFamily="34" charset="-120"/>
              </a:rPr>
              <a:t>Node.js</a:t>
            </a:r>
            <a:endParaRPr kumimoji="1" lang="zh-TW" altLang="en-US" sz="1200" b="1" dirty="0">
              <a:latin typeface="+mj-lt"/>
            </a:endParaRPr>
          </a:p>
        </p:txBody>
      </p:sp>
      <p:sp>
        <p:nvSpPr>
          <p:cNvPr id="144" name="文字方塊 143">
            <a:extLst>
              <a:ext uri="{FF2B5EF4-FFF2-40B4-BE49-F238E27FC236}">
                <a16:creationId xmlns:a16="http://schemas.microsoft.com/office/drawing/2014/main" id="{0F6AEE52-51D7-3A47-8984-E643C21FC885}"/>
              </a:ext>
            </a:extLst>
          </p:cNvPr>
          <p:cNvSpPr txBox="1"/>
          <p:nvPr/>
        </p:nvSpPr>
        <p:spPr>
          <a:xfrm>
            <a:off x="1662218" y="2277260"/>
            <a:ext cx="3090911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oogle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Chrome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登場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導入自行研發的</a:t>
            </a:r>
            <a:endParaRPr lang="en-US" altLang="zh-TW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。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V8 JavaScript 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引擎 </a:t>
            </a:r>
            <a:endParaRPr lang="en-US" altLang="zh-TW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。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Chromium Open Source</a:t>
            </a:r>
            <a:endParaRPr kumimoji="1" lang="zh-TW" altLang="en-US" sz="1200" b="1" dirty="0"/>
          </a:p>
        </p:txBody>
      </p:sp>
      <p:sp>
        <p:nvSpPr>
          <p:cNvPr id="147" name="文字方塊 146">
            <a:extLst>
              <a:ext uri="{FF2B5EF4-FFF2-40B4-BE49-F238E27FC236}">
                <a16:creationId xmlns:a16="http://schemas.microsoft.com/office/drawing/2014/main" id="{26EAD5DC-7C73-844B-90DA-092C3D7989E6}"/>
              </a:ext>
            </a:extLst>
          </p:cNvPr>
          <p:cNvSpPr txBox="1"/>
          <p:nvPr/>
        </p:nvSpPr>
        <p:spPr>
          <a:xfrm>
            <a:off x="4095210" y="971336"/>
            <a:ext cx="25523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1200" b="1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github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上最多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project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使用的語言</a:t>
            </a:r>
            <a:endParaRPr lang="en-US" altLang="zh-TW" sz="12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200" b="1" dirty="0"/>
              <a:t>TIOBE#7</a:t>
            </a:r>
            <a:endParaRPr kumimoji="1" lang="zh-TW" altLang="en-US" sz="1200" b="1" dirty="0"/>
          </a:p>
        </p:txBody>
      </p: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9BC1DE55-EA64-164A-A17B-F5510C5D36D6}"/>
              </a:ext>
            </a:extLst>
          </p:cNvPr>
          <p:cNvGrpSpPr/>
          <p:nvPr/>
        </p:nvGrpSpPr>
        <p:grpSpPr>
          <a:xfrm>
            <a:off x="1373250" y="5203929"/>
            <a:ext cx="986151" cy="307777"/>
            <a:chOff x="239680" y="3139481"/>
            <a:chExt cx="986151" cy="307777"/>
          </a:xfrm>
        </p:grpSpPr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97D5293D-26ED-1547-A76C-BF91B7F35937}"/>
                </a:ext>
              </a:extLst>
            </p:cNvPr>
            <p:cNvCxnSpPr>
              <a:cxnSpLocks/>
            </p:cNvCxnSpPr>
            <p:nvPr/>
          </p:nvCxnSpPr>
          <p:spPr>
            <a:xfrm>
              <a:off x="239680" y="3284984"/>
              <a:ext cx="385200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字方塊 77">
              <a:extLst>
                <a:ext uri="{FF2B5EF4-FFF2-40B4-BE49-F238E27FC236}">
                  <a16:creationId xmlns:a16="http://schemas.microsoft.com/office/drawing/2014/main" id="{AB3437B4-71C7-DD48-8954-2E3F658D9E1C}"/>
                </a:ext>
              </a:extLst>
            </p:cNvPr>
            <p:cNvSpPr txBox="1"/>
            <p:nvPr/>
          </p:nvSpPr>
          <p:spPr>
            <a:xfrm>
              <a:off x="611560" y="3139481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1996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79" name="群組 78">
            <a:extLst>
              <a:ext uri="{FF2B5EF4-FFF2-40B4-BE49-F238E27FC236}">
                <a16:creationId xmlns:a16="http://schemas.microsoft.com/office/drawing/2014/main" id="{4D7B46C8-9987-AB44-B769-FCD242E046C7}"/>
              </a:ext>
            </a:extLst>
          </p:cNvPr>
          <p:cNvGrpSpPr/>
          <p:nvPr/>
        </p:nvGrpSpPr>
        <p:grpSpPr>
          <a:xfrm>
            <a:off x="2186929" y="4674380"/>
            <a:ext cx="943012" cy="307777"/>
            <a:chOff x="282819" y="3139481"/>
            <a:chExt cx="943012" cy="307777"/>
          </a:xfrm>
        </p:grpSpPr>
        <p:cxnSp>
          <p:nvCxnSpPr>
            <p:cNvPr id="81" name="直線接點 80">
              <a:extLst>
                <a:ext uri="{FF2B5EF4-FFF2-40B4-BE49-F238E27FC236}">
                  <a16:creationId xmlns:a16="http://schemas.microsoft.com/office/drawing/2014/main" id="{E548F052-A180-F847-AC1B-B112092D589D}"/>
                </a:ext>
              </a:extLst>
            </p:cNvPr>
            <p:cNvCxnSpPr>
              <a:cxnSpLocks/>
            </p:cNvCxnSpPr>
            <p:nvPr/>
          </p:nvCxnSpPr>
          <p:spPr>
            <a:xfrm>
              <a:off x="282819" y="3284984"/>
              <a:ext cx="3669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字方塊 81">
              <a:extLst>
                <a:ext uri="{FF2B5EF4-FFF2-40B4-BE49-F238E27FC236}">
                  <a16:creationId xmlns:a16="http://schemas.microsoft.com/office/drawing/2014/main" id="{0A857001-98FA-BD47-8973-53AE112CA98A}"/>
                </a:ext>
              </a:extLst>
            </p:cNvPr>
            <p:cNvSpPr txBox="1"/>
            <p:nvPr/>
          </p:nvSpPr>
          <p:spPr>
            <a:xfrm>
              <a:off x="611560" y="3139481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1997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287365EF-C611-794C-AF7D-584791353E1C}"/>
              </a:ext>
            </a:extLst>
          </p:cNvPr>
          <p:cNvGrpSpPr/>
          <p:nvPr/>
        </p:nvGrpSpPr>
        <p:grpSpPr>
          <a:xfrm>
            <a:off x="2915816" y="4201343"/>
            <a:ext cx="923757" cy="307777"/>
            <a:chOff x="302074" y="3139481"/>
            <a:chExt cx="923757" cy="307777"/>
          </a:xfrm>
        </p:grpSpPr>
        <p:cxnSp>
          <p:nvCxnSpPr>
            <p:cNvPr id="92" name="直線接點 91">
              <a:extLst>
                <a:ext uri="{FF2B5EF4-FFF2-40B4-BE49-F238E27FC236}">
                  <a16:creationId xmlns:a16="http://schemas.microsoft.com/office/drawing/2014/main" id="{6F1E6D48-7E46-624C-AE0A-71A763C688F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074" y="3284984"/>
              <a:ext cx="370767" cy="8385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文字方塊 93">
              <a:extLst>
                <a:ext uri="{FF2B5EF4-FFF2-40B4-BE49-F238E27FC236}">
                  <a16:creationId xmlns:a16="http://schemas.microsoft.com/office/drawing/2014/main" id="{DEDC33D7-50DF-084C-BA77-56D57C99CE49}"/>
                </a:ext>
              </a:extLst>
            </p:cNvPr>
            <p:cNvSpPr txBox="1"/>
            <p:nvPr/>
          </p:nvSpPr>
          <p:spPr>
            <a:xfrm>
              <a:off x="611560" y="3139481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1998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95" name="群組 94">
            <a:extLst>
              <a:ext uri="{FF2B5EF4-FFF2-40B4-BE49-F238E27FC236}">
                <a16:creationId xmlns:a16="http://schemas.microsoft.com/office/drawing/2014/main" id="{44A5619D-A2CA-D94D-AC03-AF0AF9907D3A}"/>
              </a:ext>
            </a:extLst>
          </p:cNvPr>
          <p:cNvGrpSpPr/>
          <p:nvPr/>
        </p:nvGrpSpPr>
        <p:grpSpPr>
          <a:xfrm>
            <a:off x="3742040" y="3645024"/>
            <a:ext cx="973976" cy="307777"/>
            <a:chOff x="252190" y="3161589"/>
            <a:chExt cx="973976" cy="307777"/>
          </a:xfrm>
        </p:grpSpPr>
        <p:cxnSp>
          <p:nvCxnSpPr>
            <p:cNvPr id="98" name="直線接點 97">
              <a:extLst>
                <a:ext uri="{FF2B5EF4-FFF2-40B4-BE49-F238E27FC236}">
                  <a16:creationId xmlns:a16="http://schemas.microsoft.com/office/drawing/2014/main" id="{9560D48D-46E6-3B4C-AB34-5014DCD962BF}"/>
                </a:ext>
              </a:extLst>
            </p:cNvPr>
            <p:cNvCxnSpPr>
              <a:cxnSpLocks/>
              <a:endCxn id="100" idx="1"/>
            </p:cNvCxnSpPr>
            <p:nvPr/>
          </p:nvCxnSpPr>
          <p:spPr>
            <a:xfrm>
              <a:off x="252190" y="3307092"/>
              <a:ext cx="359705" cy="8386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C405E0ED-9198-F64B-8BDD-8E7D1E887D17}"/>
                </a:ext>
              </a:extLst>
            </p:cNvPr>
            <p:cNvSpPr txBox="1"/>
            <p:nvPr/>
          </p:nvSpPr>
          <p:spPr>
            <a:xfrm>
              <a:off x="611895" y="3161589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2002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01" name="群組 100">
            <a:extLst>
              <a:ext uri="{FF2B5EF4-FFF2-40B4-BE49-F238E27FC236}">
                <a16:creationId xmlns:a16="http://schemas.microsoft.com/office/drawing/2014/main" id="{6AE5C523-A80F-1D47-9266-02F17991B04C}"/>
              </a:ext>
            </a:extLst>
          </p:cNvPr>
          <p:cNvGrpSpPr/>
          <p:nvPr/>
        </p:nvGrpSpPr>
        <p:grpSpPr>
          <a:xfrm>
            <a:off x="4523510" y="3134451"/>
            <a:ext cx="984594" cy="307777"/>
            <a:chOff x="241237" y="3139481"/>
            <a:chExt cx="984594" cy="307777"/>
          </a:xfrm>
        </p:grpSpPr>
        <p:cxnSp>
          <p:nvCxnSpPr>
            <p:cNvPr id="102" name="直線接點 101">
              <a:extLst>
                <a:ext uri="{FF2B5EF4-FFF2-40B4-BE49-F238E27FC236}">
                  <a16:creationId xmlns:a16="http://schemas.microsoft.com/office/drawing/2014/main" id="{4E70025F-AD2F-CD49-A2C2-FC3BBECB995B}"/>
                </a:ext>
              </a:extLst>
            </p:cNvPr>
            <p:cNvCxnSpPr>
              <a:cxnSpLocks/>
              <a:endCxn id="103" idx="1"/>
            </p:cNvCxnSpPr>
            <p:nvPr/>
          </p:nvCxnSpPr>
          <p:spPr>
            <a:xfrm>
              <a:off x="241237" y="3293369"/>
              <a:ext cx="370323" cy="1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文字方塊 102">
              <a:extLst>
                <a:ext uri="{FF2B5EF4-FFF2-40B4-BE49-F238E27FC236}">
                  <a16:creationId xmlns:a16="http://schemas.microsoft.com/office/drawing/2014/main" id="{08BACBBA-9E7F-9C4B-937C-52BA5A985480}"/>
                </a:ext>
              </a:extLst>
            </p:cNvPr>
            <p:cNvSpPr txBox="1"/>
            <p:nvPr/>
          </p:nvSpPr>
          <p:spPr>
            <a:xfrm>
              <a:off x="611560" y="3139481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2004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07" name="群組 106">
            <a:extLst>
              <a:ext uri="{FF2B5EF4-FFF2-40B4-BE49-F238E27FC236}">
                <a16:creationId xmlns:a16="http://schemas.microsoft.com/office/drawing/2014/main" id="{F7E9691E-DEDA-C149-9C1B-65E73D586501}"/>
              </a:ext>
            </a:extLst>
          </p:cNvPr>
          <p:cNvGrpSpPr/>
          <p:nvPr/>
        </p:nvGrpSpPr>
        <p:grpSpPr>
          <a:xfrm>
            <a:off x="5608104" y="2429426"/>
            <a:ext cx="1008112" cy="307777"/>
            <a:chOff x="217719" y="3139481"/>
            <a:chExt cx="1008112" cy="307777"/>
          </a:xfrm>
        </p:grpSpPr>
        <p:cxnSp>
          <p:nvCxnSpPr>
            <p:cNvPr id="108" name="直線接點 107">
              <a:extLst>
                <a:ext uri="{FF2B5EF4-FFF2-40B4-BE49-F238E27FC236}">
                  <a16:creationId xmlns:a16="http://schemas.microsoft.com/office/drawing/2014/main" id="{BEA12268-66E0-B149-8FCB-776739EC46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7719" y="3284985"/>
              <a:ext cx="368022" cy="8384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A1309DDA-1981-3547-A625-00C5A6ED1DF7}"/>
                </a:ext>
              </a:extLst>
            </p:cNvPr>
            <p:cNvSpPr txBox="1"/>
            <p:nvPr/>
          </p:nvSpPr>
          <p:spPr>
            <a:xfrm>
              <a:off x="611560" y="3139481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2008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10" name="群組 109">
            <a:extLst>
              <a:ext uri="{FF2B5EF4-FFF2-40B4-BE49-F238E27FC236}">
                <a16:creationId xmlns:a16="http://schemas.microsoft.com/office/drawing/2014/main" id="{7F545027-A93E-4E4C-BE98-BB60BF6574A3}"/>
              </a:ext>
            </a:extLst>
          </p:cNvPr>
          <p:cNvGrpSpPr/>
          <p:nvPr/>
        </p:nvGrpSpPr>
        <p:grpSpPr>
          <a:xfrm>
            <a:off x="6300192" y="1969095"/>
            <a:ext cx="1008112" cy="307777"/>
            <a:chOff x="308958" y="3139481"/>
            <a:chExt cx="1008112" cy="307777"/>
          </a:xfrm>
        </p:grpSpPr>
        <p:cxnSp>
          <p:nvCxnSpPr>
            <p:cNvPr id="111" name="直線接點 110">
              <a:extLst>
                <a:ext uri="{FF2B5EF4-FFF2-40B4-BE49-F238E27FC236}">
                  <a16:creationId xmlns:a16="http://schemas.microsoft.com/office/drawing/2014/main" id="{796AD04D-ECD0-F54D-944E-04B9F95AFDB6}"/>
                </a:ext>
              </a:extLst>
            </p:cNvPr>
            <p:cNvCxnSpPr>
              <a:cxnSpLocks/>
            </p:cNvCxnSpPr>
            <p:nvPr/>
          </p:nvCxnSpPr>
          <p:spPr>
            <a:xfrm>
              <a:off x="308958" y="3284984"/>
              <a:ext cx="37461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字方塊 111">
              <a:extLst>
                <a:ext uri="{FF2B5EF4-FFF2-40B4-BE49-F238E27FC236}">
                  <a16:creationId xmlns:a16="http://schemas.microsoft.com/office/drawing/2014/main" id="{97FF6498-058B-F742-B4A1-50D6F32151EF}"/>
                </a:ext>
              </a:extLst>
            </p:cNvPr>
            <p:cNvSpPr txBox="1"/>
            <p:nvPr/>
          </p:nvSpPr>
          <p:spPr>
            <a:xfrm>
              <a:off x="702799" y="3139481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2009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13" name="群組 112">
            <a:extLst>
              <a:ext uri="{FF2B5EF4-FFF2-40B4-BE49-F238E27FC236}">
                <a16:creationId xmlns:a16="http://schemas.microsoft.com/office/drawing/2014/main" id="{3934FB97-38B2-2843-8118-08827E415F3C}"/>
              </a:ext>
            </a:extLst>
          </p:cNvPr>
          <p:cNvGrpSpPr/>
          <p:nvPr/>
        </p:nvGrpSpPr>
        <p:grpSpPr>
          <a:xfrm>
            <a:off x="530619" y="5727867"/>
            <a:ext cx="1036104" cy="307777"/>
            <a:chOff x="189727" y="3139481"/>
            <a:chExt cx="1036104" cy="307777"/>
          </a:xfrm>
        </p:grpSpPr>
        <p:cxnSp>
          <p:nvCxnSpPr>
            <p:cNvPr id="114" name="直線接點 113">
              <a:extLst>
                <a:ext uri="{FF2B5EF4-FFF2-40B4-BE49-F238E27FC236}">
                  <a16:creationId xmlns:a16="http://schemas.microsoft.com/office/drawing/2014/main" id="{3A1D3D25-098A-0245-AA1A-B1874C0C3985}"/>
                </a:ext>
              </a:extLst>
            </p:cNvPr>
            <p:cNvCxnSpPr>
              <a:cxnSpLocks/>
            </p:cNvCxnSpPr>
            <p:nvPr/>
          </p:nvCxnSpPr>
          <p:spPr>
            <a:xfrm>
              <a:off x="189727" y="3284984"/>
              <a:ext cx="421833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文字方塊 120">
              <a:extLst>
                <a:ext uri="{FF2B5EF4-FFF2-40B4-BE49-F238E27FC236}">
                  <a16:creationId xmlns:a16="http://schemas.microsoft.com/office/drawing/2014/main" id="{17936B22-9EBC-E542-BD87-FC37900557F1}"/>
                </a:ext>
              </a:extLst>
            </p:cNvPr>
            <p:cNvSpPr txBox="1"/>
            <p:nvPr/>
          </p:nvSpPr>
          <p:spPr>
            <a:xfrm>
              <a:off x="611560" y="3139481"/>
              <a:ext cx="61427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1995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123" name="群組 122">
            <a:extLst>
              <a:ext uri="{FF2B5EF4-FFF2-40B4-BE49-F238E27FC236}">
                <a16:creationId xmlns:a16="http://schemas.microsoft.com/office/drawing/2014/main" id="{2F7C432E-123E-9F4D-88E5-8400DD637FFA}"/>
              </a:ext>
            </a:extLst>
          </p:cNvPr>
          <p:cNvGrpSpPr/>
          <p:nvPr/>
        </p:nvGrpSpPr>
        <p:grpSpPr>
          <a:xfrm>
            <a:off x="7811104" y="899641"/>
            <a:ext cx="1235334" cy="307777"/>
            <a:chOff x="216463" y="3104035"/>
            <a:chExt cx="1235334" cy="307777"/>
          </a:xfrm>
        </p:grpSpPr>
        <p:cxnSp>
          <p:nvCxnSpPr>
            <p:cNvPr id="125" name="直線接點 124">
              <a:extLst>
                <a:ext uri="{FF2B5EF4-FFF2-40B4-BE49-F238E27FC236}">
                  <a16:creationId xmlns:a16="http://schemas.microsoft.com/office/drawing/2014/main" id="{B96F1250-1EED-9949-8D35-393829A977F8}"/>
                </a:ext>
              </a:extLst>
            </p:cNvPr>
            <p:cNvCxnSpPr>
              <a:cxnSpLocks/>
            </p:cNvCxnSpPr>
            <p:nvPr/>
          </p:nvCxnSpPr>
          <p:spPr>
            <a:xfrm>
              <a:off x="216463" y="3284984"/>
              <a:ext cx="351867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文字方塊 131">
              <a:extLst>
                <a:ext uri="{FF2B5EF4-FFF2-40B4-BE49-F238E27FC236}">
                  <a16:creationId xmlns:a16="http://schemas.microsoft.com/office/drawing/2014/main" id="{11F67556-4C72-CB4D-9A94-DAE4D17A1B8E}"/>
                </a:ext>
              </a:extLst>
            </p:cNvPr>
            <p:cNvSpPr txBox="1"/>
            <p:nvPr/>
          </p:nvSpPr>
          <p:spPr>
            <a:xfrm>
              <a:off x="702874" y="3104035"/>
              <a:ext cx="7489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2022+</a:t>
              </a:r>
              <a:endPara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9491E003-C450-2141-AAA0-87E7E6556BD1}"/>
              </a:ext>
            </a:extLst>
          </p:cNvPr>
          <p:cNvGrpSpPr/>
          <p:nvPr/>
        </p:nvGrpSpPr>
        <p:grpSpPr>
          <a:xfrm rot="21397110">
            <a:off x="325175" y="892494"/>
            <a:ext cx="8508926" cy="4942001"/>
            <a:chOff x="492265" y="593099"/>
            <a:chExt cx="8508926" cy="4942001"/>
          </a:xfrm>
        </p:grpSpPr>
        <p:cxnSp>
          <p:nvCxnSpPr>
            <p:cNvPr id="134" name="直線接點 133">
              <a:extLst>
                <a:ext uri="{FF2B5EF4-FFF2-40B4-BE49-F238E27FC236}">
                  <a16:creationId xmlns:a16="http://schemas.microsoft.com/office/drawing/2014/main" id="{FC41EE11-CA63-C546-8D32-379A259877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61127" y="996596"/>
              <a:ext cx="1056289" cy="63259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線接點 134">
              <a:extLst>
                <a:ext uri="{FF2B5EF4-FFF2-40B4-BE49-F238E27FC236}">
                  <a16:creationId xmlns:a16="http://schemas.microsoft.com/office/drawing/2014/main" id="{FE7687CF-BB20-FA41-A5DF-72B1CBA9DE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2265" y="1697063"/>
              <a:ext cx="6661581" cy="383803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直線箭頭接點 2">
              <a:extLst>
                <a:ext uri="{FF2B5EF4-FFF2-40B4-BE49-F238E27FC236}">
                  <a16:creationId xmlns:a16="http://schemas.microsoft.com/office/drawing/2014/main" id="{76442A4F-EA38-4A4A-8AFA-E48FC86B6495}"/>
                </a:ext>
              </a:extLst>
            </p:cNvPr>
            <p:cNvCxnSpPr>
              <a:cxnSpLocks/>
            </p:cNvCxnSpPr>
            <p:nvPr/>
          </p:nvCxnSpPr>
          <p:spPr>
            <a:xfrm rot="202890" flipV="1">
              <a:off x="8351837" y="593099"/>
              <a:ext cx="649354" cy="406877"/>
            </a:xfrm>
            <a:prstGeom prst="straightConnector1">
              <a:avLst/>
            </a:prstGeom>
            <a:ln w="57150">
              <a:solidFill>
                <a:schemeClr val="tx1"/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群組 61">
              <a:extLst>
                <a:ext uri="{FF2B5EF4-FFF2-40B4-BE49-F238E27FC236}">
                  <a16:creationId xmlns:a16="http://schemas.microsoft.com/office/drawing/2014/main" id="{3F9FF975-509C-174F-8EE6-87D4D75B686E}"/>
                </a:ext>
              </a:extLst>
            </p:cNvPr>
            <p:cNvGrpSpPr/>
            <p:nvPr/>
          </p:nvGrpSpPr>
          <p:grpSpPr>
            <a:xfrm rot="18085287">
              <a:off x="7143696" y="1371111"/>
              <a:ext cx="192150" cy="520320"/>
              <a:chOff x="6036034" y="4275840"/>
              <a:chExt cx="192150" cy="520320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16">
                <p14:nvContentPartPr>
                  <p14:cNvPr id="58" name="筆跡 57">
                    <a:extLst>
                      <a:ext uri="{FF2B5EF4-FFF2-40B4-BE49-F238E27FC236}">
                        <a16:creationId xmlns:a16="http://schemas.microsoft.com/office/drawing/2014/main" id="{01A87C65-7DA2-C34B-BB32-9929B7A52F0C}"/>
                      </a:ext>
                    </a:extLst>
                  </p14:cNvPr>
                  <p14:cNvContentPartPr/>
                  <p14:nvPr/>
                </p14:nvContentPartPr>
                <p14:xfrm>
                  <a:off x="6036034" y="4280280"/>
                  <a:ext cx="92520" cy="515880"/>
                </p14:xfrm>
              </p:contentPart>
            </mc:Choice>
            <mc:Fallback xmlns="">
              <p:pic>
                <p:nvPicPr>
                  <p:cNvPr id="58" name="筆跡 57">
                    <a:extLst>
                      <a:ext uri="{FF2B5EF4-FFF2-40B4-BE49-F238E27FC236}">
                        <a16:creationId xmlns:a16="http://schemas.microsoft.com/office/drawing/2014/main" id="{01A87C65-7DA2-C34B-BB32-9929B7A52F0C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027034" y="4271280"/>
                    <a:ext cx="110160" cy="533520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18">
                <p14:nvContentPartPr>
                  <p14:cNvPr id="61" name="筆跡 60">
                    <a:extLst>
                      <a:ext uri="{FF2B5EF4-FFF2-40B4-BE49-F238E27FC236}">
                        <a16:creationId xmlns:a16="http://schemas.microsoft.com/office/drawing/2014/main" id="{EF42ECEA-6BAB-914A-8B27-24A943C14F54}"/>
                      </a:ext>
                    </a:extLst>
                  </p14:cNvPr>
                  <p14:cNvContentPartPr/>
                  <p14:nvPr/>
                </p14:nvContentPartPr>
                <p14:xfrm>
                  <a:off x="6135664" y="4275840"/>
                  <a:ext cx="92520" cy="515880"/>
                </p14:xfrm>
              </p:contentPart>
            </mc:Choice>
            <mc:Fallback xmlns="">
              <p:pic>
                <p:nvPicPr>
                  <p:cNvPr id="61" name="筆跡 60">
                    <a:extLst>
                      <a:ext uri="{FF2B5EF4-FFF2-40B4-BE49-F238E27FC236}">
                        <a16:creationId xmlns:a16="http://schemas.microsoft.com/office/drawing/2014/main" id="{EF42ECEA-6BAB-914A-8B27-24A943C14F54}"/>
                      </a:ext>
                    </a:extLst>
                  </p:cNvPr>
                  <p:cNvPicPr/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6126664" y="4266840"/>
                    <a:ext cx="110160" cy="533520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  <p:pic>
        <p:nvPicPr>
          <p:cNvPr id="138" name="圖片 137">
            <a:extLst>
              <a:ext uri="{FF2B5EF4-FFF2-40B4-BE49-F238E27FC236}">
                <a16:creationId xmlns:a16="http://schemas.microsoft.com/office/drawing/2014/main" id="{44AFF576-856D-4048-878A-F3C37ABC84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5158" y="2782837"/>
            <a:ext cx="707652" cy="707652"/>
          </a:xfrm>
          <a:prstGeom prst="rect">
            <a:avLst/>
          </a:prstGeom>
        </p:spPr>
      </p:pic>
      <p:pic>
        <p:nvPicPr>
          <p:cNvPr id="140" name="圖片 139">
            <a:extLst>
              <a:ext uri="{FF2B5EF4-FFF2-40B4-BE49-F238E27FC236}">
                <a16:creationId xmlns:a16="http://schemas.microsoft.com/office/drawing/2014/main" id="{32DF26E3-29C5-4D48-B31B-B04182BD1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326" y="4111469"/>
            <a:ext cx="459270" cy="459270"/>
          </a:xfrm>
          <a:prstGeom prst="rect">
            <a:avLst/>
          </a:prstGeom>
        </p:spPr>
      </p:pic>
      <p:sp>
        <p:nvSpPr>
          <p:cNvPr id="145" name="矩形 144">
            <a:extLst>
              <a:ext uri="{FF2B5EF4-FFF2-40B4-BE49-F238E27FC236}">
                <a16:creationId xmlns:a16="http://schemas.microsoft.com/office/drawing/2014/main" id="{5262C0F8-95AD-0142-A7D6-00E7892C934E}"/>
              </a:ext>
            </a:extLst>
          </p:cNvPr>
          <p:cNvSpPr/>
          <p:nvPr/>
        </p:nvSpPr>
        <p:spPr>
          <a:xfrm>
            <a:off x="5048389" y="508006"/>
            <a:ext cx="1952779" cy="276999"/>
          </a:xfrm>
          <a:prstGeom prst="rect">
            <a:avLst/>
          </a:prstGeom>
          <a:ln>
            <a:noFill/>
          </a:ln>
        </p:spPr>
        <p:txBody>
          <a:bodyPr wrap="none">
            <a:spAutoFit/>
          </a:bodyPr>
          <a:lstStyle/>
          <a:p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微軟宣佈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2022/06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淘汰</a:t>
            </a:r>
            <a:r>
              <a:rPr lang="zh-TW" altLang="en-US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2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IE</a:t>
            </a:r>
          </a:p>
        </p:txBody>
      </p:sp>
      <p:pic>
        <p:nvPicPr>
          <p:cNvPr id="146" name="圖片 145">
            <a:extLst>
              <a:ext uri="{FF2B5EF4-FFF2-40B4-BE49-F238E27FC236}">
                <a16:creationId xmlns:a16="http://schemas.microsoft.com/office/drawing/2014/main" id="{B4DE7601-D126-844F-B38A-F0B1064D97B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292397" y="1132866"/>
            <a:ext cx="571305" cy="571305"/>
          </a:xfrm>
          <a:prstGeom prst="rect">
            <a:avLst/>
          </a:prstGeom>
        </p:spPr>
      </p:pic>
      <p:pic>
        <p:nvPicPr>
          <p:cNvPr id="149" name="圖片 148">
            <a:extLst>
              <a:ext uri="{FF2B5EF4-FFF2-40B4-BE49-F238E27FC236}">
                <a16:creationId xmlns:a16="http://schemas.microsoft.com/office/drawing/2014/main" id="{8316DFD3-2328-6344-9C2B-DB1291A92415}"/>
              </a:ext>
            </a:extLst>
          </p:cNvPr>
          <p:cNvPicPr>
            <a:picLocks noChangeAspect="1"/>
          </p:cNvPicPr>
          <p:nvPr/>
        </p:nvPicPr>
        <p:blipFill>
          <a:blip r:embed="rId20">
            <a:alphaModFix/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56962" y="1901363"/>
            <a:ext cx="853918" cy="521035"/>
          </a:xfrm>
          <a:prstGeom prst="rect">
            <a:avLst/>
          </a:prstGeom>
        </p:spPr>
      </p:pic>
      <p:pic>
        <p:nvPicPr>
          <p:cNvPr id="53" name="圖片 52">
            <a:extLst>
              <a:ext uri="{FF2B5EF4-FFF2-40B4-BE49-F238E27FC236}">
                <a16:creationId xmlns:a16="http://schemas.microsoft.com/office/drawing/2014/main" id="{EE702B60-518F-8746-A638-BB9B322C190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44810" y="1704171"/>
            <a:ext cx="382911" cy="382911"/>
          </a:xfrm>
          <a:prstGeom prst="rect">
            <a:avLst/>
          </a:prstGeom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14FE7D36-4F7B-3445-A8FA-368AC3A2207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94664" y="1014897"/>
            <a:ext cx="367446" cy="367446"/>
          </a:xfrm>
          <a:prstGeom prst="rect">
            <a:avLst/>
          </a:prstGeom>
        </p:spPr>
      </p:pic>
      <p:pic>
        <p:nvPicPr>
          <p:cNvPr id="55" name="圖片 54">
            <a:extLst>
              <a:ext uri="{FF2B5EF4-FFF2-40B4-BE49-F238E27FC236}">
                <a16:creationId xmlns:a16="http://schemas.microsoft.com/office/drawing/2014/main" id="{AF9B401B-7FD0-F442-BDCD-B5D3393F41D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888674" y="2324725"/>
            <a:ext cx="527257" cy="4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24129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MongoDB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安裝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A98E84FC-0EDC-F84F-BE34-F9B794ACCE3C}"/>
              </a:ext>
            </a:extLst>
          </p:cNvPr>
          <p:cNvSpPr txBox="1"/>
          <p:nvPr/>
        </p:nvSpPr>
        <p:spPr>
          <a:xfrm flipH="1">
            <a:off x="539552" y="980728"/>
            <a:ext cx="5127100" cy="6480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indent="-457200">
              <a:buFont typeface="Wingdings" pitchFamily="2" charset="2"/>
              <a:buChar char="l"/>
            </a:pPr>
            <a:r>
              <a:rPr lang="zh-TW" altLang="en-US" sz="2000" dirty="0">
                <a:hlinkClick r:id="rId3"/>
              </a:rPr>
              <a:t>https://www.mongodb.com/</a:t>
            </a:r>
            <a:endParaRPr lang="zh-TW" altLang="en-US" sz="2000" dirty="0"/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70590C5-1F22-C84E-90AD-46FD8DF88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749" y="2060848"/>
            <a:ext cx="6822501" cy="3188716"/>
          </a:xfrm>
          <a:prstGeom prst="rect">
            <a:avLst/>
          </a:prstGeom>
          <a:ln w="12700"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05050755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執行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MongoDB  process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2EEDF5A-3137-6A46-A14A-B1DF61793315}"/>
              </a:ext>
            </a:extLst>
          </p:cNvPr>
          <p:cNvSpPr/>
          <p:nvPr/>
        </p:nvSpPr>
        <p:spPr>
          <a:xfrm>
            <a:off x="683568" y="1115454"/>
            <a:ext cx="792088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800" dirty="0"/>
              <a:t>Windows:  </a:t>
            </a:r>
          </a:p>
          <a:p>
            <a:r>
              <a:rPr lang="en-US" altLang="zh-TW" sz="1800" dirty="0"/>
              <a:t>    -  </a:t>
            </a:r>
            <a:r>
              <a:rPr lang="en-US" altLang="zh-TW" sz="1800" dirty="0" err="1"/>
              <a:t>mongod.exe</a:t>
            </a:r>
            <a:r>
              <a:rPr lang="en-US" altLang="zh-TW" sz="1800" dirty="0"/>
              <a:t>  --</a:t>
            </a:r>
            <a:r>
              <a:rPr lang="en-US" altLang="zh-TW" sz="1800" dirty="0" err="1"/>
              <a:t>dbpath</a:t>
            </a:r>
            <a:r>
              <a:rPr lang="en-US" altLang="zh-TW" sz="1800" dirty="0"/>
              <a:t> D:/</a:t>
            </a:r>
            <a:r>
              <a:rPr lang="en-US" altLang="zh-TW" sz="1800" dirty="0" err="1"/>
              <a:t>jeff</a:t>
            </a:r>
            <a:r>
              <a:rPr lang="en-US" altLang="zh-TW" sz="1800" dirty="0"/>
              <a:t>/</a:t>
            </a:r>
            <a:r>
              <a:rPr lang="en-US" altLang="zh-TW" sz="1800" dirty="0" err="1"/>
              <a:t>mongodb_data</a:t>
            </a:r>
            <a:endParaRPr lang="en-US" altLang="zh-TW" sz="1800" dirty="0"/>
          </a:p>
          <a:p>
            <a:endParaRPr lang="en-US" altLang="zh-TW" sz="1800" dirty="0"/>
          </a:p>
          <a:p>
            <a:r>
              <a:rPr lang="en-US" altLang="zh-TW" sz="1800" dirty="0"/>
              <a:t>MAC :   </a:t>
            </a:r>
            <a:r>
              <a:rPr lang="zh-TW" altLang="en-US" sz="1800" dirty="0"/>
              <a:t> </a:t>
            </a:r>
            <a:endParaRPr lang="en-US" altLang="zh-TW" sz="1800" dirty="0"/>
          </a:p>
          <a:p>
            <a:r>
              <a:rPr lang="en-US" altLang="zh-TW" sz="1800" dirty="0"/>
              <a:t>    -  </a:t>
            </a:r>
            <a:r>
              <a:rPr lang="zh-TW" altLang="en-US" sz="1800" dirty="0"/>
              <a:t>./mongod</a:t>
            </a:r>
            <a:r>
              <a:rPr lang="en-US" altLang="zh-TW" sz="1800" dirty="0"/>
              <a:t>   </a:t>
            </a:r>
            <a:r>
              <a:rPr lang="zh-TW" altLang="en-US" sz="1800" dirty="0"/>
              <a:t> --dbpath </a:t>
            </a:r>
            <a:r>
              <a:rPr lang="en-US" altLang="zh-TW" sz="1800" dirty="0"/>
              <a:t>  </a:t>
            </a:r>
            <a:r>
              <a:rPr lang="zh-TW" altLang="en-US" sz="1800" dirty="0"/>
              <a:t>/Users/jeff/Documents/mongodb_data</a:t>
            </a:r>
          </a:p>
        </p:txBody>
      </p:sp>
    </p:spTree>
    <p:extLst>
      <p:ext uri="{BB962C8B-B14F-4D97-AF65-F5344CB8AC3E}">
        <p14:creationId xmlns:p14="http://schemas.microsoft.com/office/powerpoint/2010/main" val="114384017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GUI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for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MongoDB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380998" y="856600"/>
            <a:ext cx="8007424" cy="48766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Robo3T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可用介面操作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MongoDB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hlinkClick r:id="rId3"/>
              </a:rPr>
              <a:t>https://robomongo.org/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4DC7FC-1996-2E4B-AB91-8F74EE8F0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574359"/>
            <a:ext cx="2772040" cy="277204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8C727C-F158-CB42-9C7E-CCEBC0CD1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413" y="2683350"/>
            <a:ext cx="4248472" cy="2554057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18835141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MongoDB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CRUD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操作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610991" y="871898"/>
            <a:ext cx="8151431" cy="54527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新增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600" b="1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insertOne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(obj)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新增一筆資料</a:t>
            </a:r>
            <a:endParaRPr lang="en-US" altLang="zh-TW" sz="16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- </a:t>
            </a:r>
            <a:r>
              <a:rPr lang="en-US" altLang="zh-TW" sz="16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insertMany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(list) : 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新增多筆資料 </a:t>
            </a:r>
            <a:endParaRPr lang="en-US" altLang="zh-CN" sz="16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marL="457200" lvl="0" indent="-4572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修改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ea typeface="Noto Sans CJK TC Regular" pitchFamily="34" charset="-120"/>
              </a:rPr>
              <a:t>        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updateOne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query,value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)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更新一筆資料</a:t>
            </a:r>
            <a:endParaRPr lang="en-US" altLang="zh-TW" sz="16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- </a:t>
            </a:r>
            <a:r>
              <a:rPr lang="en-US" altLang="zh-TW" sz="16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updateMany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ea typeface="Noto Sans CJK TC Regular" pitchFamily="34" charset="-120"/>
              </a:rPr>
              <a:t>query,value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) :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ea typeface="Noto Sans CJK TC Regular" pitchFamily="34" charset="-120"/>
              </a:rPr>
              <a:t>更新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多筆資料</a:t>
            </a:r>
            <a:endParaRPr lang="en-US" altLang="zh-TW" sz="16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marL="457200" lvl="0" indent="-4572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刪除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ea typeface="Noto Sans CJK TC Regular" pitchFamily="34" charset="-120"/>
              </a:rPr>
              <a:t>         </a:t>
            </a:r>
            <a:r>
              <a:rPr lang="en-US" altLang="zh-TW" sz="1600" dirty="0">
                <a:solidFill>
                  <a:schemeClr val="tx1"/>
                </a:solidFill>
                <a:ea typeface="Noto Sans CJK TC Regular" pitchFamily="34" charset="-120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ea typeface="Noto Sans CJK TC Regular" pitchFamily="34" charset="-120"/>
              </a:rPr>
              <a:t>deleteOne</a:t>
            </a:r>
            <a:r>
              <a:rPr lang="en-US" altLang="zh-TW" sz="1600" dirty="0">
                <a:solidFill>
                  <a:schemeClr val="tx1"/>
                </a:solidFill>
                <a:ea typeface="Noto Sans CJK TC Regular" pitchFamily="34" charset="-120"/>
              </a:rPr>
              <a:t>(query)</a:t>
            </a:r>
            <a:r>
              <a:rPr lang="zh-TW" altLang="en-US" sz="16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ea typeface="Noto Sans CJK TC Regular" pitchFamily="34" charset="-120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ea typeface="Noto Sans CJK TC Regular" pitchFamily="34" charset="-120"/>
              </a:rPr>
              <a:t> 刪除一筆資料</a:t>
            </a:r>
            <a:endParaRPr lang="en-US" altLang="zh-TW" sz="1600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ea typeface="Noto Sans CJK TC Regular" pitchFamily="34" charset="-120"/>
              </a:rPr>
              <a:t>         </a:t>
            </a:r>
            <a:r>
              <a:rPr lang="en-US" altLang="zh-TW" sz="1600" dirty="0">
                <a:solidFill>
                  <a:schemeClr val="tx1"/>
                </a:solidFill>
                <a:ea typeface="Noto Sans CJK TC Regular" pitchFamily="34" charset="-120"/>
              </a:rPr>
              <a:t>- </a:t>
            </a:r>
            <a:r>
              <a:rPr lang="en-US" altLang="zh-TW" sz="1600" dirty="0" err="1">
                <a:solidFill>
                  <a:schemeClr val="tx1"/>
                </a:solidFill>
                <a:ea typeface="Noto Sans CJK TC Regular" pitchFamily="34" charset="-120"/>
              </a:rPr>
              <a:t>deleteMany</a:t>
            </a:r>
            <a:r>
              <a:rPr lang="en-US" altLang="zh-TW" sz="1600" dirty="0">
                <a:solidFill>
                  <a:schemeClr val="tx1"/>
                </a:solidFill>
                <a:ea typeface="Noto Sans CJK TC Regular" pitchFamily="34" charset="-120"/>
              </a:rPr>
              <a:t>(query) : </a:t>
            </a:r>
            <a:r>
              <a:rPr lang="zh-TW" altLang="en-US" sz="1600" dirty="0">
                <a:solidFill>
                  <a:schemeClr val="tx1"/>
                </a:solidFill>
                <a:ea typeface="Noto Sans CJK TC Regular" pitchFamily="34" charset="-120"/>
              </a:rPr>
              <a:t>刪除多筆資料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endParaRPr lang="en-US" altLang="zh-CN" sz="1600" b="1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marL="457200" lvl="0" indent="-4572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查詢</a:t>
            </a:r>
            <a:endParaRPr lang="en-US" altLang="zh-TW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-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findOne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(</a:t>
            </a:r>
            <a:r>
              <a:rPr lang="en-US" altLang="zh-TW" sz="16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query,fields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)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: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查詢一筆資料</a:t>
            </a:r>
            <a:endParaRPr lang="en-US" altLang="zh-TW" sz="16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- find(query,</a:t>
            </a:r>
            <a:r>
              <a:rPr lang="en-US" altLang="zh-TW" sz="1600" dirty="0">
                <a:solidFill>
                  <a:schemeClr val="tx1"/>
                </a:solidFill>
                <a:ea typeface="Noto Sans CJK TC Regular" pitchFamily="34" charset="-120"/>
              </a:rPr>
              <a:t> fields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) : </a:t>
            </a:r>
            <a:r>
              <a:rPr lang="zh-TW" altLang="en-US" sz="1600" dirty="0">
                <a:solidFill>
                  <a:schemeClr val="tx1"/>
                </a:solidFill>
                <a:ea typeface="Noto Sans CJK TC Regular" pitchFamily="34" charset="-120"/>
              </a:rPr>
              <a:t>查詢</a:t>
            </a:r>
            <a:r>
              <a:rPr lang="zh-TW" altLang="en-US" sz="16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多筆資料 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6844BB2C-AFD4-9E4C-863B-567E3C45FEEF}"/>
              </a:ext>
            </a:extLst>
          </p:cNvPr>
          <p:cNvSpPr txBox="1"/>
          <p:nvPr/>
        </p:nvSpPr>
        <p:spPr>
          <a:xfrm flipH="1">
            <a:off x="5479316" y="747532"/>
            <a:ext cx="2963546" cy="182626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註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</a:t>
            </a:r>
            <a:r>
              <a:rPr lang="en-US" altLang="zh-TW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query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 </a:t>
            </a:r>
            <a:endParaRPr lang="en-US" altLang="zh-TW" dirty="0">
              <a:solidFill>
                <a:schemeClr val="tx1"/>
              </a:solidFill>
              <a:latin typeface="+mj-lt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        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- update value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         - update fields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 </a:t>
            </a:r>
            <a:endParaRPr lang="en-US" altLang="zh-TW" dirty="0">
              <a:solidFill>
                <a:schemeClr val="tx1"/>
              </a:solidFill>
              <a:latin typeface="+mj-lt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         </a:t>
            </a:r>
            <a:r>
              <a:rPr lang="en-US" altLang="zh-TW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   </a:t>
            </a:r>
            <a:r>
              <a:rPr lang="zh-CN" altLang="en-US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皆為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 </a:t>
            </a:r>
            <a:r>
              <a:rPr lang="en-US" altLang="zh-TW" u="sng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document</a:t>
            </a:r>
            <a:r>
              <a:rPr lang="zh-TW" altLang="en-US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rPr>
              <a:t> 的形式 </a:t>
            </a:r>
            <a:endParaRPr lang="en-US" altLang="zh-TW" dirty="0">
              <a:solidFill>
                <a:schemeClr val="tx1"/>
              </a:solidFill>
              <a:latin typeface="+mj-lt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2894E17-EFE4-2849-BD9C-C83DB9EDE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144" y="3383248"/>
            <a:ext cx="2118490" cy="24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7078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#5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BBFCA9D4-71DE-5044-96B9-6C2A1EB4C91D}"/>
              </a:ext>
            </a:extLst>
          </p:cNvPr>
          <p:cNvSpPr txBox="1"/>
          <p:nvPr/>
        </p:nvSpPr>
        <p:spPr>
          <a:xfrm flipH="1">
            <a:off x="647564" y="1124744"/>
            <a:ext cx="7848872" cy="44136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buAutoNum type="arabicPeriod"/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tutorial-2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collection ,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sample3.json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資料打入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AutoNum type="arabicPeriod"/>
            </a:pP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Tx/>
              <a:buAutoNum type="arabicPeriod"/>
            </a:pP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找出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score &gt;= 8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且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類型為「政治」 的影集資料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zh-TW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並顯示名稱 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(name) &amp; </a:t>
            </a:r>
            <a:r>
              <a:rPr lang="en-US" altLang="zh-TW" sz="18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dramaId</a:t>
            </a:r>
            <a:r>
              <a: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欄位</a:t>
            </a: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Tx/>
              <a:buAutoNum type="arabicPeriod"/>
            </a:pP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buFontTx/>
              <a:buAutoNum type="arabicPeriod"/>
            </a:pPr>
            <a:endParaRPr lang="en-US" altLang="zh-TW" sz="18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lang="en-US" altLang="zh-TW" sz="1800" dirty="0"/>
              <a:t>3.  </a:t>
            </a:r>
            <a:r>
              <a:rPr lang="zh-TW" altLang="en-US" sz="1800" dirty="0"/>
              <a:t>將 </a:t>
            </a:r>
            <a:r>
              <a:rPr lang="en-US" altLang="zh-TW" sz="1800" dirty="0"/>
              <a:t>category </a:t>
            </a:r>
            <a:r>
              <a:rPr lang="zh-TW" altLang="en-US" sz="1800" dirty="0"/>
              <a:t>為「犯罪」的 影集資料 </a:t>
            </a:r>
            <a:r>
              <a:rPr lang="en-US" altLang="zh-TW" sz="1800" dirty="0"/>
              <a:t>, </a:t>
            </a:r>
            <a:r>
              <a:rPr lang="zh-TW" altLang="en-US" sz="1800" dirty="0"/>
              <a:t>新增欄位 </a:t>
            </a:r>
            <a:r>
              <a:rPr lang="en-US" altLang="zh-TW" sz="1800" dirty="0"/>
              <a:t>remark , </a:t>
            </a:r>
            <a:r>
              <a:rPr lang="zh-TW" altLang="en-US" sz="1800" dirty="0"/>
              <a:t>值為 </a:t>
            </a:r>
            <a:r>
              <a:rPr lang="en-US" altLang="zh-TW" sz="1800" dirty="0"/>
              <a:t>"good!"</a:t>
            </a:r>
          </a:p>
          <a:p>
            <a:pPr marL="342900" indent="-342900">
              <a:buFontTx/>
              <a:buAutoNum type="arabicPeriod"/>
            </a:pPr>
            <a:endParaRPr lang="en-US" altLang="zh-TW" sz="1800" dirty="0"/>
          </a:p>
          <a:p>
            <a:pPr marL="342900" indent="-342900">
              <a:buFontTx/>
              <a:buAutoNum type="arabicPeriod"/>
            </a:pPr>
            <a:endParaRPr lang="en-US" altLang="zh-TW" sz="1800" dirty="0"/>
          </a:p>
          <a:p>
            <a:r>
              <a:rPr lang="en-US" altLang="zh-TW" sz="1800" dirty="0"/>
              <a:t>4.  </a:t>
            </a:r>
            <a:r>
              <a:rPr lang="zh-TW" altLang="en-US" sz="1800" dirty="0"/>
              <a:t>刪除 </a:t>
            </a:r>
            <a:r>
              <a:rPr lang="en-US" altLang="zh-TW" sz="1800" dirty="0"/>
              <a:t>name </a:t>
            </a:r>
            <a:r>
              <a:rPr lang="zh-TW" altLang="en-US" sz="1800" dirty="0"/>
              <a:t>為 </a:t>
            </a:r>
            <a:r>
              <a:rPr lang="en-US" altLang="zh-TW" sz="1800"/>
              <a:t>“QQQQ</a:t>
            </a:r>
            <a:r>
              <a:rPr lang="en-US" altLang="zh-TW" sz="1800" dirty="0"/>
              <a:t>” , “SSS” , “ABCD” </a:t>
            </a:r>
            <a:r>
              <a:rPr lang="zh-TW" altLang="en-US" sz="1800" dirty="0"/>
              <a:t>的影集資料 </a:t>
            </a:r>
            <a:endParaRPr lang="en-US" altLang="zh-TW" sz="1800" dirty="0"/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Wingdings" pitchFamily="2" charset="2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1606651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568288" y="990672"/>
            <a:ext cx="8007424" cy="487665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使用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mongoose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操作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MongoDB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-  </a:t>
            </a:r>
            <a:r>
              <a:rPr lang="en-US" altLang="zh-TW" sz="18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npm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install --save mongoose</a:t>
            </a: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dirty="0">
                <a:hlinkClick r:id="rId3"/>
              </a:rPr>
              <a:t>https://mongoosejs.com/</a:t>
            </a:r>
            <a:endParaRPr lang="en-US" altLang="zh-TW" sz="1800" dirty="0"/>
          </a:p>
          <a:p>
            <a:pPr marL="28575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執行方法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2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	</a:t>
            </a:r>
            <a:endParaRPr lang="en-US" altLang="zh-TW" sz="1800" dirty="0">
              <a:solidFill>
                <a:schemeClr val="tx1"/>
              </a:solidFill>
              <a:latin typeface="+mj-lt"/>
              <a:ea typeface="Microsoft JhengHei" panose="020B0604030504040204" pitchFamily="34" charset="-120"/>
            </a:endParaRPr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Node.js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對接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MongoDB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F3B10B7-3E8E-134F-BE4A-EF1719145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4663" y="2044877"/>
            <a:ext cx="3745451" cy="1044969"/>
          </a:xfrm>
          <a:prstGeom prst="rect">
            <a:avLst/>
          </a:prstGeom>
        </p:spPr>
      </p:pic>
      <p:sp>
        <p:nvSpPr>
          <p:cNvPr id="8" name="Shape 201">
            <a:extLst>
              <a:ext uri="{FF2B5EF4-FFF2-40B4-BE49-F238E27FC236}">
                <a16:creationId xmlns:a16="http://schemas.microsoft.com/office/drawing/2014/main" id="{BDAB3714-5664-8A41-A61E-934B5EA0B94C}"/>
              </a:ext>
            </a:extLst>
          </p:cNvPr>
          <p:cNvSpPr txBox="1"/>
          <p:nvPr/>
        </p:nvSpPr>
        <p:spPr>
          <a:xfrm flipH="1">
            <a:off x="1000324" y="3645024"/>
            <a:ext cx="4507773" cy="19395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建立連線</a:t>
            </a:r>
            <a:r>
              <a:rPr lang="en-US" altLang="zh-CN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(connection)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定義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schema &amp; model 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zh-CN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 </a:t>
            </a:r>
            <a:r>
              <a:rPr lang="zh-CN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</a:t>
            </a:r>
            <a:r>
              <a:rPr lang="zh-TW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CRUD </a:t>
            </a:r>
            <a:r>
              <a:rPr lang="zh-CN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操作</a:t>
            </a: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B20408A6-1D32-6944-A323-125D1C720F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21047" y="529442"/>
            <a:ext cx="2012681" cy="122807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6848205-2B67-BF4A-B64D-E3119D17EF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68144" y="3383248"/>
            <a:ext cx="2118490" cy="248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62517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程式規劃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64CE2476-7252-0C43-BE97-A79334FBF091}"/>
              </a:ext>
            </a:extLst>
          </p:cNvPr>
          <p:cNvGrpSpPr/>
          <p:nvPr/>
        </p:nvGrpSpPr>
        <p:grpSpPr>
          <a:xfrm>
            <a:off x="899592" y="685840"/>
            <a:ext cx="8007424" cy="5486319"/>
            <a:chOff x="568288" y="381008"/>
            <a:chExt cx="8007424" cy="5486319"/>
          </a:xfrm>
        </p:grpSpPr>
        <p:sp>
          <p:nvSpPr>
            <p:cNvPr id="4" name="Shape 201">
              <a:extLst>
                <a:ext uri="{FF2B5EF4-FFF2-40B4-BE49-F238E27FC236}">
                  <a16:creationId xmlns:a16="http://schemas.microsoft.com/office/drawing/2014/main" id="{170BD702-F29C-EC46-8013-6CD4F8C5631C}"/>
                </a:ext>
              </a:extLst>
            </p:cNvPr>
            <p:cNvSpPr txBox="1"/>
            <p:nvPr/>
          </p:nvSpPr>
          <p:spPr>
            <a:xfrm flipH="1">
              <a:off x="568288" y="990672"/>
              <a:ext cx="8007424" cy="487665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342900" lvl="0" indent="-342900">
                <a:lnSpc>
                  <a:spcPct val="150000"/>
                </a:lnSpc>
                <a:buSzPct val="100000"/>
                <a:buFont typeface="Wingdings" pitchFamily="2" charset="2"/>
                <a:buChar char="l"/>
              </a:pPr>
              <a:r>
                <a:rPr lang="en-US" altLang="zh-CN" sz="2000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/models </a:t>
              </a:r>
            </a:p>
            <a:p>
              <a:pPr lvl="1">
                <a:lnSpc>
                  <a:spcPct val="150000"/>
                </a:lnSpc>
                <a:buSzPct val="100000"/>
              </a:pPr>
              <a:r>
                <a:rPr lang="en-US" altLang="zh-TW" sz="2000" dirty="0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          |----  </a:t>
              </a:r>
              <a:r>
                <a:rPr lang="en-US" altLang="zh-TW" sz="2000" dirty="0" err="1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db.js</a:t>
              </a:r>
              <a:r>
                <a:rPr lang="en-US" altLang="zh-TW" sz="2000" dirty="0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 </a:t>
              </a:r>
            </a:p>
            <a:p>
              <a:pPr lvl="1">
                <a:lnSpc>
                  <a:spcPct val="150000"/>
                </a:lnSpc>
                <a:buSzPct val="100000"/>
              </a:pPr>
              <a:endPara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endParaRPr>
            </a:p>
            <a:p>
              <a:pPr lvl="1">
                <a:lnSpc>
                  <a:spcPct val="150000"/>
                </a:lnSpc>
                <a:buSzPct val="100000"/>
              </a:pPr>
              <a:r>
                <a:rPr lang="en-US" altLang="zh-TW" sz="2000" dirty="0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          |----  </a:t>
              </a:r>
              <a:r>
                <a:rPr lang="en-US" altLang="zh-TW" sz="2000" dirty="0" err="1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index.js</a:t>
              </a:r>
              <a:r>
                <a:rPr lang="en-US" altLang="zh-TW" sz="2000" dirty="0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 </a:t>
              </a:r>
            </a:p>
            <a:p>
              <a:pPr lvl="1">
                <a:lnSpc>
                  <a:spcPct val="150000"/>
                </a:lnSpc>
                <a:buSzPct val="100000"/>
              </a:pPr>
              <a:endPara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endParaRPr>
            </a:p>
            <a:p>
              <a:pPr lvl="1">
                <a:lnSpc>
                  <a:spcPct val="150000"/>
                </a:lnSpc>
                <a:buSzPct val="100000"/>
              </a:pPr>
              <a:r>
                <a:rPr lang="en-US" altLang="zh-TW" sz="2000" dirty="0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          |----  </a:t>
              </a:r>
              <a:r>
                <a:rPr lang="en-US" altLang="zh-TW" sz="2000" dirty="0" err="1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dramas.js</a:t>
              </a:r>
              <a:endPara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endParaRPr>
            </a:p>
            <a:p>
              <a:pPr lvl="1">
                <a:lnSpc>
                  <a:spcPct val="150000"/>
                </a:lnSpc>
                <a:buSzPct val="100000"/>
              </a:pPr>
              <a:r>
                <a:rPr lang="en-US" altLang="zh-TW" sz="2000" dirty="0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              ...</a:t>
              </a:r>
            </a:p>
            <a:p>
              <a:pPr lvl="1">
                <a:lnSpc>
                  <a:spcPct val="150000"/>
                </a:lnSpc>
                <a:buSzPct val="100000"/>
              </a:pPr>
              <a:r>
                <a:rPr lang="en-US" altLang="zh-TW" sz="2000" dirty="0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              ... </a:t>
              </a:r>
            </a:p>
            <a:p>
              <a:pPr lvl="1">
                <a:lnSpc>
                  <a:spcPct val="150000"/>
                </a:lnSpc>
                <a:buSzPct val="100000"/>
              </a:pPr>
              <a:r>
                <a:rPr lang="en-US" altLang="zh-TW" sz="2000" dirty="0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          |----  (</a:t>
              </a:r>
              <a:r>
                <a:rPr lang="en-US" altLang="zh-TW" sz="2000" dirty="0" err="1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members.js</a:t>
              </a:r>
              <a:r>
                <a:rPr lang="en-US" altLang="zh-TW" sz="2000" dirty="0">
                  <a:solidFill>
                    <a:schemeClr val="tx1"/>
                  </a:solidFill>
                  <a:latin typeface="+mj-lt"/>
                  <a:ea typeface="Noto Sans CJK TC Regular" pitchFamily="34" charset="-120"/>
                </a:rPr>
                <a:t> )</a:t>
              </a:r>
              <a:endParaRPr lang="en-US" altLang="zh-TW" sz="2000" dirty="0">
                <a:solidFill>
                  <a:schemeClr val="tx1"/>
                </a:solidFill>
                <a:latin typeface="+mj-lt"/>
                <a:ea typeface="Microsoft JhengHei" panose="020B0604030504040204" pitchFamily="34" charset="-120"/>
              </a:endParaRPr>
            </a:p>
          </p:txBody>
        </p:sp>
        <p:sp>
          <p:nvSpPr>
            <p:cNvPr id="6" name="Shape 201">
              <a:extLst>
                <a:ext uri="{FF2B5EF4-FFF2-40B4-BE49-F238E27FC236}">
                  <a16:creationId xmlns:a16="http://schemas.microsoft.com/office/drawing/2014/main" id="{8DCD3022-D69E-7E4C-915A-6810E6C5B234}"/>
                </a:ext>
              </a:extLst>
            </p:cNvPr>
            <p:cNvSpPr txBox="1"/>
            <p:nvPr/>
          </p:nvSpPr>
          <p:spPr>
            <a:xfrm flipH="1">
              <a:off x="2303512" y="381008"/>
              <a:ext cx="4219736" cy="5539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lnSpc>
                  <a:spcPct val="150000"/>
                </a:lnSpc>
                <a:buSzPct val="100000"/>
              </a:pPr>
              <a:r>
                <a:rPr lang="zh-CN" altLang="en-US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存放</a:t>
              </a:r>
              <a:r>
                <a:rPr lang="en-US" altLang="zh-CN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model</a:t>
              </a:r>
              <a:r>
                <a:rPr lang="zh-TW" altLang="en-US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相關程式</a:t>
              </a:r>
              <a:r>
                <a:rPr lang="en-US" altLang="zh-TW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(MVC </a:t>
              </a:r>
              <a:r>
                <a:rPr lang="zh-CN" altLang="en-US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中的</a:t>
              </a:r>
              <a:r>
                <a:rPr lang="en-US" altLang="zh-CN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M</a:t>
              </a:r>
              <a:r>
                <a:rPr lang="en-US" altLang="zh-TW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</a:p>
          </p:txBody>
        </p:sp>
        <p:sp>
          <p:nvSpPr>
            <p:cNvPr id="9" name="Shape 201">
              <a:extLst>
                <a:ext uri="{FF2B5EF4-FFF2-40B4-BE49-F238E27FC236}">
                  <a16:creationId xmlns:a16="http://schemas.microsoft.com/office/drawing/2014/main" id="{714C5282-621C-C242-82BB-4E2C16684018}"/>
                </a:ext>
              </a:extLst>
            </p:cNvPr>
            <p:cNvSpPr txBox="1"/>
            <p:nvPr/>
          </p:nvSpPr>
          <p:spPr>
            <a:xfrm flipH="1">
              <a:off x="3398229" y="968728"/>
              <a:ext cx="1677827" cy="55399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lnSpc>
                  <a:spcPct val="150000"/>
                </a:lnSpc>
                <a:buSzPct val="100000"/>
              </a:pPr>
              <a:r>
                <a:rPr lang="zh-CN" altLang="en-US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和資料庫之連線</a:t>
              </a:r>
              <a:endPara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0" name="Shape 201">
              <a:extLst>
                <a:ext uri="{FF2B5EF4-FFF2-40B4-BE49-F238E27FC236}">
                  <a16:creationId xmlns:a16="http://schemas.microsoft.com/office/drawing/2014/main" id="{5C886BCE-6A56-1F4D-AD23-7BD34BB5E8FF}"/>
                </a:ext>
              </a:extLst>
            </p:cNvPr>
            <p:cNvSpPr txBox="1"/>
            <p:nvPr/>
          </p:nvSpPr>
          <p:spPr>
            <a:xfrm flipH="1">
              <a:off x="5508097" y="3084241"/>
              <a:ext cx="2241503" cy="82822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SzPct val="100000"/>
              </a:pPr>
              <a:r>
                <a:rPr lang="zh-CN" altLang="en-US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針對各</a:t>
              </a:r>
              <a:r>
                <a:rPr lang="en-US" altLang="zh-CN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Table </a:t>
              </a:r>
            </a:p>
            <a:p>
              <a:pPr lvl="0" algn="ctr">
                <a:lnSpc>
                  <a:spcPct val="150000"/>
                </a:lnSpc>
                <a:buSzPct val="100000"/>
              </a:pPr>
              <a:r>
                <a:rPr lang="zh-CN" altLang="en-US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建立的</a:t>
              </a:r>
              <a:r>
                <a:rPr lang="en-US" altLang="zh-CN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data Model</a:t>
              </a:r>
              <a:endPara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11" name="Shape 201">
              <a:extLst>
                <a:ext uri="{FF2B5EF4-FFF2-40B4-BE49-F238E27FC236}">
                  <a16:creationId xmlns:a16="http://schemas.microsoft.com/office/drawing/2014/main" id="{5F3F9A32-8F3D-6741-9F59-7437FB8461C8}"/>
                </a:ext>
              </a:extLst>
            </p:cNvPr>
            <p:cNvSpPr txBox="1"/>
            <p:nvPr/>
          </p:nvSpPr>
          <p:spPr>
            <a:xfrm flipH="1">
              <a:off x="3652390" y="1623344"/>
              <a:ext cx="3336832" cy="828225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lnSpc>
                  <a:spcPct val="150000"/>
                </a:lnSpc>
                <a:buSzPct val="100000"/>
              </a:pPr>
              <a:r>
                <a:rPr lang="en-US" altLang="zh-CN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Model </a:t>
              </a:r>
              <a:r>
                <a:rPr lang="zh-CN" altLang="en-US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的總匯入</a:t>
              </a:r>
              <a:r>
                <a:rPr lang="en-US" altLang="zh-CN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</a:p>
            <a:p>
              <a:pPr lvl="0" algn="ctr">
                <a:lnSpc>
                  <a:spcPct val="150000"/>
                </a:lnSpc>
                <a:buSzPct val="100000"/>
              </a:pPr>
              <a:r>
                <a:rPr lang="zh-CN" altLang="en-US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也是</a:t>
              </a:r>
              <a:r>
                <a:rPr lang="en-US" altLang="zh-CN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Controller </a:t>
              </a:r>
              <a:r>
                <a:rPr lang="zh-CN" altLang="en-US" sz="1600" dirty="0">
                  <a:solidFill>
                    <a:schemeClr val="tx1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程式的對接點</a:t>
              </a:r>
              <a:endPara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712B405F-C3E8-3C4A-AAC5-85DDA244526E}"/>
                </a:ext>
              </a:extLst>
            </p:cNvPr>
            <p:cNvCxnSpPr>
              <a:cxnSpLocks/>
              <a:stCxn id="7" idx="2"/>
            </p:cNvCxnSpPr>
            <p:nvPr/>
          </p:nvCxnSpPr>
          <p:spPr>
            <a:xfrm flipH="1">
              <a:off x="2037120" y="800399"/>
              <a:ext cx="907428" cy="38341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049CF26C-389E-3843-8F24-B1CC5BB324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0833" y="1288805"/>
              <a:ext cx="907428" cy="38341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接點 13">
              <a:extLst>
                <a:ext uri="{FF2B5EF4-FFF2-40B4-BE49-F238E27FC236}">
                  <a16:creationId xmlns:a16="http://schemas.microsoft.com/office/drawing/2014/main" id="{5A3C1039-8ECF-BA41-B289-34DB4F0E8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36145" y="2260213"/>
              <a:ext cx="843767" cy="382713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BE95D597-7210-874D-9F9C-BA6D6CB1863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72763" y="3657207"/>
              <a:ext cx="1375991" cy="682110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左大括弧 16">
              <a:extLst>
                <a:ext uri="{FF2B5EF4-FFF2-40B4-BE49-F238E27FC236}">
                  <a16:creationId xmlns:a16="http://schemas.microsoft.com/office/drawing/2014/main" id="{1C811FB2-9C6F-6F4F-BADC-C11F01BE63E8}"/>
                </a:ext>
              </a:extLst>
            </p:cNvPr>
            <p:cNvSpPr/>
            <p:nvPr/>
          </p:nvSpPr>
          <p:spPr>
            <a:xfrm rot="10800000">
              <a:off x="3764560" y="3583233"/>
              <a:ext cx="288032" cy="1512168"/>
            </a:xfrm>
            <a:prstGeom prst="leftBrace">
              <a:avLst/>
            </a:prstGeom>
            <a:ln w="1905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5492525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建立連線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Shape 201">
            <a:extLst>
              <a:ext uri="{FF2B5EF4-FFF2-40B4-BE49-F238E27FC236}">
                <a16:creationId xmlns:a16="http://schemas.microsoft.com/office/drawing/2014/main" id="{3F83A37C-B8EE-524E-9231-F17444A6EB03}"/>
              </a:ext>
            </a:extLst>
          </p:cNvPr>
          <p:cNvSpPr txBox="1"/>
          <p:nvPr/>
        </p:nvSpPr>
        <p:spPr>
          <a:xfrm flipH="1">
            <a:off x="539552" y="842664"/>
            <a:ext cx="216024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 /models/</a:t>
            </a:r>
            <a:r>
              <a:rPr lang="en-US" altLang="zh-CN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db.js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41D8269-6801-E74A-813C-99FEBC7392A3}"/>
              </a:ext>
            </a:extLst>
          </p:cNvPr>
          <p:cNvSpPr/>
          <p:nvPr/>
        </p:nvSpPr>
        <p:spPr>
          <a:xfrm>
            <a:off x="1143000" y="1628800"/>
            <a:ext cx="6858000" cy="397031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mongoose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'mongoose'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connConfig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mongodb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://localhost:27017/tutorial"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conn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mongoose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createConnection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connConfig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,{ 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poolSize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useNewUrlParser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true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useUnifiedTopology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true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Testing conn.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conn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‘connected’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()</a:t>
            </a:r>
            <a:r>
              <a:rPr lang="zh-TW" altLang="en-US" sz="1200" dirty="0">
                <a:solidFill>
                  <a:srgbClr val="C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=&gt;</a:t>
            </a:r>
            <a:r>
              <a:rPr lang="zh-TW" altLang="en-US" sz="1200" dirty="0">
                <a:solidFill>
                  <a:srgbClr val="C00000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"MongoDB is connected."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conn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‘error’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Menlo" panose="020B0609030804020204" pitchFamily="49" charset="0"/>
              </a:rPr>
              <a:t>=&gt;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error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"MongoDB conn gets error."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module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exports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conn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95411335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定義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schema &amp; model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Shape 201">
            <a:extLst>
              <a:ext uri="{FF2B5EF4-FFF2-40B4-BE49-F238E27FC236}">
                <a16:creationId xmlns:a16="http://schemas.microsoft.com/office/drawing/2014/main" id="{3F83A37C-B8EE-524E-9231-F17444A6EB03}"/>
              </a:ext>
            </a:extLst>
          </p:cNvPr>
          <p:cNvSpPr txBox="1"/>
          <p:nvPr/>
        </p:nvSpPr>
        <p:spPr>
          <a:xfrm flipH="1">
            <a:off x="539552" y="842664"/>
            <a:ext cx="244827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 /models/</a:t>
            </a:r>
            <a:r>
              <a:rPr lang="en-US" altLang="zh-CN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dramas.js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7A1CCFC-C9F9-6D43-905E-A89DE76FD36B}"/>
              </a:ext>
            </a:extLst>
          </p:cNvPr>
          <p:cNvSpPr/>
          <p:nvPr/>
        </p:nvSpPr>
        <p:spPr>
          <a:xfrm>
            <a:off x="1187624" y="1551563"/>
            <a:ext cx="6534472" cy="36009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mongoose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'mongoose'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db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"./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db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建立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schema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dramaSchema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new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mongoose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Schema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</a:p>
          <a:p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 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String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 "category"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String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 "name"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String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 "score"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Number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}, {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collection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dramas_table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建立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model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dramaModel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db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"Dramas"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dramaSchema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export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出去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,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整合到 </a:t>
            </a:r>
            <a:r>
              <a:rPr lang="en-US" altLang="zh-TW" sz="1200" i="1" dirty="0" err="1">
                <a:solidFill>
                  <a:srgbClr val="7F848E"/>
                </a:solidFill>
                <a:latin typeface="Menlo" panose="020B0609030804020204" pitchFamily="49" charset="0"/>
              </a:rPr>
              <a:t>index.js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裡</a:t>
            </a:r>
            <a:endParaRPr lang="zh-TW" altLang="en-US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module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exports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dramaModel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70546094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400" b="1" dirty="0" err="1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index.js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供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Controller 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Shape 201">
            <a:extLst>
              <a:ext uri="{FF2B5EF4-FFF2-40B4-BE49-F238E27FC236}">
                <a16:creationId xmlns:a16="http://schemas.microsoft.com/office/drawing/2014/main" id="{3F83A37C-B8EE-524E-9231-F17444A6EB03}"/>
              </a:ext>
            </a:extLst>
          </p:cNvPr>
          <p:cNvSpPr txBox="1"/>
          <p:nvPr/>
        </p:nvSpPr>
        <p:spPr>
          <a:xfrm flipH="1">
            <a:off x="539552" y="842664"/>
            <a:ext cx="244827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 /models/</a:t>
            </a:r>
            <a:r>
              <a:rPr lang="en-US" altLang="zh-CN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index.js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A5BD8B-2731-5241-B1C5-793B1A8F4CC2}"/>
              </a:ext>
            </a:extLst>
          </p:cNvPr>
          <p:cNvSpPr/>
          <p:nvPr/>
        </p:nvSpPr>
        <p:spPr>
          <a:xfrm>
            <a:off x="3707904" y="1007210"/>
            <a:ext cx="4572000" cy="10156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>
            <a:spAutoFit/>
          </a:bodyPr>
          <a:lstStyle/>
          <a:p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module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exports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// </a:t>
            </a:r>
            <a:r>
              <a:rPr lang="zh-CN" altLang="en-US" sz="1200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若有其他</a:t>
            </a:r>
            <a:r>
              <a:rPr lang="zh-TW" altLang="en-US" sz="1200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model , </a:t>
            </a:r>
            <a:r>
              <a:rPr lang="zh-CN" altLang="en-US" sz="1200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往下平行增加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dramas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"./dramas"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022BB1D-AAE4-F142-980D-69304DC8F068}"/>
              </a:ext>
            </a:extLst>
          </p:cNvPr>
          <p:cNvSpPr/>
          <p:nvPr/>
        </p:nvSpPr>
        <p:spPr>
          <a:xfrm>
            <a:off x="1011088" y="2233526"/>
            <a:ext cx="7272808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express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"express"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"../models"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var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express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// ...</a:t>
            </a: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"/list"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dramas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find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500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"Server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internal fault."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8452591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01"/>
          <p:cNvSpPr txBox="1"/>
          <p:nvPr/>
        </p:nvSpPr>
        <p:spPr>
          <a:xfrm flipH="1">
            <a:off x="3923928" y="1043606"/>
            <a:ext cx="4968552" cy="45456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創始人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–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萊恩。達爾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（</a:t>
            </a:r>
            <a:r>
              <a:rPr lang="en-US" altLang="zh-TW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Ryan Dahl</a:t>
            </a:r>
            <a:r>
              <a:rPr lang="zh-TW" altLang="en-US" sz="20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）</a:t>
            </a:r>
            <a:endParaRPr lang="en-US" alt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工作內容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C++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撰寫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server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端邏輯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2009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不滿足於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Apache server </a:t>
            </a:r>
          </a:p>
          <a:p>
            <a:pPr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處理請求的效能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轉而自行開發新模式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目標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「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事件驅動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非同步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I/O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模型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整合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JS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Chrome V8 engine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2000" u="sng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46402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關於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Node.js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的出現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7A3A499F-3734-724B-957D-18DD2754E0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55048"/>
            <a:ext cx="2880320" cy="391816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91621048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透過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model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進行操作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-1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查詢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Shape 201">
            <a:extLst>
              <a:ext uri="{FF2B5EF4-FFF2-40B4-BE49-F238E27FC236}">
                <a16:creationId xmlns:a16="http://schemas.microsoft.com/office/drawing/2014/main" id="{3F83A37C-B8EE-524E-9231-F17444A6EB03}"/>
              </a:ext>
            </a:extLst>
          </p:cNvPr>
          <p:cNvSpPr txBox="1"/>
          <p:nvPr/>
        </p:nvSpPr>
        <p:spPr>
          <a:xfrm flipH="1">
            <a:off x="539552" y="842664"/>
            <a:ext cx="244827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 /router/</a:t>
            </a:r>
            <a:r>
              <a:rPr lang="en-US" altLang="zh-CN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dramas.js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4CD5F99-C480-5441-995C-09565566174F}"/>
              </a:ext>
            </a:extLst>
          </p:cNvPr>
          <p:cNvSpPr/>
          <p:nvPr/>
        </p:nvSpPr>
        <p:spPr>
          <a:xfrm>
            <a:off x="1187623" y="1354396"/>
            <a:ext cx="6929391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"/list"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dramas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find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({},{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_id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__v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500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"Server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internal fault."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"/detail/: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dramas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findOne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params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500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"Server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internal fault."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  </a:t>
            </a:r>
          </a:p>
        </p:txBody>
      </p:sp>
    </p:spTree>
    <p:extLst>
      <p:ext uri="{BB962C8B-B14F-4D97-AF65-F5344CB8AC3E}">
        <p14:creationId xmlns:p14="http://schemas.microsoft.com/office/powerpoint/2010/main" val="3061313536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876300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透過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model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進行操作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-2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查詢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,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改用</a:t>
            </a:r>
            <a:r>
              <a:rPr lang="zh-TW" altLang="en-US" sz="20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0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Async / Await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語法重寫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Shape 201">
            <a:extLst>
              <a:ext uri="{FF2B5EF4-FFF2-40B4-BE49-F238E27FC236}">
                <a16:creationId xmlns:a16="http://schemas.microsoft.com/office/drawing/2014/main" id="{3F83A37C-B8EE-524E-9231-F17444A6EB03}"/>
              </a:ext>
            </a:extLst>
          </p:cNvPr>
          <p:cNvSpPr txBox="1"/>
          <p:nvPr/>
        </p:nvSpPr>
        <p:spPr>
          <a:xfrm flipH="1">
            <a:off x="539552" y="842664"/>
            <a:ext cx="244827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 /router/</a:t>
            </a:r>
            <a:r>
              <a:rPr lang="en-US" altLang="zh-CN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dramas.js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D865A8-6308-3248-B342-FE5396DEC797}"/>
              </a:ext>
            </a:extLst>
          </p:cNvPr>
          <p:cNvSpPr/>
          <p:nvPr/>
        </p:nvSpPr>
        <p:spPr>
          <a:xfrm>
            <a:off x="703992" y="1515425"/>
            <a:ext cx="7736016" cy="424731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"/list"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zh-TW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async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TW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try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TW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await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dramas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find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({},{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_id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__v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zh-TW" altLang="en-US" sz="1200" i="1" dirty="0">
                <a:solidFill>
                  <a:srgbClr val="E06C75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zh-TW" altLang="en-US" sz="1200" i="1" dirty="0">
                <a:solidFill>
                  <a:srgbClr val="E06C75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500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"Server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internal fault."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"/detail/: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zh-TW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async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TW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try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TW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await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dramas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findOne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params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});</a:t>
            </a:r>
          </a:p>
          <a:p>
            <a:r>
              <a:rPr lang="zh-TW" altLang="en-US" sz="1200" i="1" dirty="0">
                <a:solidFill>
                  <a:srgbClr val="E06C75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zh-TW" altLang="en-US" sz="1200" i="1" dirty="0">
                <a:solidFill>
                  <a:srgbClr val="E06C75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500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"Server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internal fault."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 </a:t>
            </a:r>
          </a:p>
        </p:txBody>
      </p:sp>
    </p:spTree>
    <p:extLst>
      <p:ext uri="{BB962C8B-B14F-4D97-AF65-F5344CB8AC3E}">
        <p14:creationId xmlns:p14="http://schemas.microsoft.com/office/powerpoint/2010/main" val="368256113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77360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Async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/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Await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Shape 201">
            <a:extLst>
              <a:ext uri="{FF2B5EF4-FFF2-40B4-BE49-F238E27FC236}">
                <a16:creationId xmlns:a16="http://schemas.microsoft.com/office/drawing/2014/main" id="{3F83A37C-B8EE-524E-9231-F17444A6EB03}"/>
              </a:ext>
            </a:extLst>
          </p:cNvPr>
          <p:cNvSpPr txBox="1"/>
          <p:nvPr/>
        </p:nvSpPr>
        <p:spPr>
          <a:xfrm flipH="1">
            <a:off x="539552" y="842664"/>
            <a:ext cx="7848872" cy="18662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ES7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的語法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可用更優雅的寫法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處理非同步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Promise</a:t>
            </a:r>
          </a:p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用法如下</a:t>
            </a:r>
            <a:endParaRPr lang="en-US" altLang="zh-CN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目的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寫得像 </a:t>
            </a:r>
            <a:r>
              <a:rPr lang="zh-CN" altLang="en-US" sz="1600" b="1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同步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執行完才會執行下一行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9D865A8-6308-3248-B342-FE5396DEC797}"/>
              </a:ext>
            </a:extLst>
          </p:cNvPr>
          <p:cNvSpPr/>
          <p:nvPr/>
        </p:nvSpPr>
        <p:spPr>
          <a:xfrm>
            <a:off x="703992" y="3429000"/>
            <a:ext cx="7736016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"/list"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zh-TW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async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TW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try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TW" altLang="en-US" sz="1200" dirty="0">
                <a:solidFill>
                  <a:srgbClr val="C678DD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await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dramas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find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({},{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_id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__v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zh-TW" altLang="en-US" sz="1200" i="1" dirty="0">
                <a:solidFill>
                  <a:srgbClr val="E06C75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zh-TW" altLang="en-US" sz="1200" i="1" dirty="0">
                <a:solidFill>
                  <a:srgbClr val="E06C75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500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"Server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internal fault."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CEBF206-B496-C349-81E6-BA612EAE03F2}"/>
              </a:ext>
            </a:extLst>
          </p:cNvPr>
          <p:cNvSpPr/>
          <p:nvPr/>
        </p:nvSpPr>
        <p:spPr>
          <a:xfrm>
            <a:off x="1187624" y="1567594"/>
            <a:ext cx="4035079" cy="11550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7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await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在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async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function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內才可使用</a:t>
            </a:r>
            <a:endParaRPr lang="en-US" altLang="zh-CN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7" indent="-342900">
              <a:lnSpc>
                <a:spcPct val="150000"/>
              </a:lnSpc>
              <a:buSzPct val="100000"/>
              <a:buFont typeface="+mj-lt"/>
              <a:buAutoNum type="arabicPeriod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await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後的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function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需回傳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Promise</a:t>
            </a:r>
          </a:p>
          <a:p>
            <a:pPr marL="342900" lvl="7" indent="-342900">
              <a:lnSpc>
                <a:spcPct val="150000"/>
              </a:lnSpc>
              <a:buSzPct val="100000"/>
              <a:buFont typeface="+mj-lt"/>
              <a:buAutoNum type="arabicPeriod"/>
            </a:pPr>
            <a:endParaRPr lang="en-US" altLang="zh-CN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80552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#6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C85ED6-9C5B-A444-A581-3DC622C05DDB}"/>
              </a:ext>
            </a:extLst>
          </p:cNvPr>
          <p:cNvSpPr/>
          <p:nvPr/>
        </p:nvSpPr>
        <p:spPr>
          <a:xfrm>
            <a:off x="611560" y="832570"/>
            <a:ext cx="8280920" cy="7857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將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flipCoin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改用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async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await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執行</a:t>
            </a: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A27616-8ACE-A543-8744-D40CC140812D}"/>
              </a:ext>
            </a:extLst>
          </p:cNvPr>
          <p:cNvSpPr/>
          <p:nvPr/>
        </p:nvSpPr>
        <p:spPr>
          <a:xfrm>
            <a:off x="2411760" y="1668478"/>
            <a:ext cx="3960440" cy="215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flipCoin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return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new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Promise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resolve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reject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setTimeout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(()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   if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Math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random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&gt;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0.5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          resolve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200" dirty="0">
                <a:solidFill>
                  <a:srgbClr val="98C379"/>
                </a:solidFill>
                <a:latin typeface="Menlo" panose="020B0609030804020204" pitchFamily="49" charset="0"/>
              </a:rPr>
              <a:t>上課！！！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}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          reject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200" dirty="0">
                <a:solidFill>
                  <a:srgbClr val="98C379"/>
                </a:solidFill>
                <a:latin typeface="Menlo" panose="020B0609030804020204" pitchFamily="49" charset="0"/>
              </a:rPr>
              <a:t>翹課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-.-"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},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200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BBD5F7-43F6-AC43-A2B6-EE4F36A7BED4}"/>
              </a:ext>
            </a:extLst>
          </p:cNvPr>
          <p:cNvSpPr/>
          <p:nvPr/>
        </p:nvSpPr>
        <p:spPr>
          <a:xfrm>
            <a:off x="683568" y="4365104"/>
            <a:ext cx="2952328" cy="1415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flipCoin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});</a:t>
            </a: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id="{483AA9DE-BAF8-7E4C-9002-593F654D2229}"/>
              </a:ext>
            </a:extLst>
          </p:cNvPr>
          <p:cNvCxnSpPr/>
          <p:nvPr/>
        </p:nvCxnSpPr>
        <p:spPr>
          <a:xfrm>
            <a:off x="4067944" y="5072990"/>
            <a:ext cx="936104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59BA80DD-8058-164D-8915-726192DB4763}"/>
              </a:ext>
            </a:extLst>
          </p:cNvPr>
          <p:cNvSpPr/>
          <p:nvPr/>
        </p:nvSpPr>
        <p:spPr>
          <a:xfrm>
            <a:off x="5508097" y="4257382"/>
            <a:ext cx="3168352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async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try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 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await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flipCoin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})();</a:t>
            </a:r>
          </a:p>
        </p:txBody>
      </p:sp>
    </p:spTree>
    <p:extLst>
      <p:ext uri="{BB962C8B-B14F-4D97-AF65-F5344CB8AC3E}">
        <p14:creationId xmlns:p14="http://schemas.microsoft.com/office/powerpoint/2010/main" val="313060723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透過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model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進行操作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 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新增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Shape 201">
            <a:extLst>
              <a:ext uri="{FF2B5EF4-FFF2-40B4-BE49-F238E27FC236}">
                <a16:creationId xmlns:a16="http://schemas.microsoft.com/office/drawing/2014/main" id="{3F83A37C-B8EE-524E-9231-F17444A6EB03}"/>
              </a:ext>
            </a:extLst>
          </p:cNvPr>
          <p:cNvSpPr txBox="1"/>
          <p:nvPr/>
        </p:nvSpPr>
        <p:spPr>
          <a:xfrm flipH="1">
            <a:off x="539552" y="842664"/>
            <a:ext cx="244827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 /router/</a:t>
            </a:r>
            <a:r>
              <a:rPr lang="en-US" altLang="zh-CN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dramas.js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635D2F-B474-3D47-A4E9-DF1A8B7488FD}"/>
              </a:ext>
            </a:extLst>
          </p:cNvPr>
          <p:cNvSpPr/>
          <p:nvPr/>
        </p:nvSpPr>
        <p:spPr>
          <a:xfrm>
            <a:off x="1169876" y="1916832"/>
            <a:ext cx="6804248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post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"/detail"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dramas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create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body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status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500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message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"Server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 internal fault."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202698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70317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透過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model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進行操作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#3 </a:t>
            </a: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修改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&amp; 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刪除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" name="Shape 201">
            <a:extLst>
              <a:ext uri="{FF2B5EF4-FFF2-40B4-BE49-F238E27FC236}">
                <a16:creationId xmlns:a16="http://schemas.microsoft.com/office/drawing/2014/main" id="{3F83A37C-B8EE-524E-9231-F17444A6EB03}"/>
              </a:ext>
            </a:extLst>
          </p:cNvPr>
          <p:cNvSpPr txBox="1"/>
          <p:nvPr/>
        </p:nvSpPr>
        <p:spPr>
          <a:xfrm flipH="1">
            <a:off x="539552" y="842664"/>
            <a:ext cx="244827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 /router/</a:t>
            </a:r>
            <a:r>
              <a:rPr lang="en-US" altLang="zh-CN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dramas.js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B635D2F-B474-3D47-A4E9-DF1A8B7488FD}"/>
              </a:ext>
            </a:extLst>
          </p:cNvPr>
          <p:cNvSpPr/>
          <p:nvPr/>
        </p:nvSpPr>
        <p:spPr>
          <a:xfrm>
            <a:off x="1133871" y="1451955"/>
            <a:ext cx="6606117" cy="24929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put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"/detail/: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dramas</a:t>
            </a:r>
            <a:endParaRPr lang="en-US" altLang="zh-TW" sz="1200" dirty="0">
              <a:solidFill>
                <a:srgbClr val="E06C75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updateOne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  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params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},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  {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"$set"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{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name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body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}}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 // ...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FD347BE-7852-734A-B2DE-B258E5319EA0}"/>
              </a:ext>
            </a:extLst>
          </p:cNvPr>
          <p:cNvSpPr/>
          <p:nvPr/>
        </p:nvSpPr>
        <p:spPr>
          <a:xfrm>
            <a:off x="1133871" y="4221088"/>
            <a:ext cx="6589858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delete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"/detail/: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TW" altLang="en-US" sz="1200" dirty="0">
                <a:solidFill>
                  <a:srgbClr val="E06C75"/>
                </a:solidFill>
                <a:latin typeface="Menlo" panose="020B0609030804020204" pitchFamily="49" charset="0"/>
              </a:rPr>
              <a:t>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model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dramas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deleteOne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params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dramaId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})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zh-TW" altLang="en-US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({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 // ... });</a:t>
            </a:r>
          </a:p>
          <a:p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 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8617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Review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980728"/>
            <a:ext cx="4824536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了解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client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response</a:t>
            </a:r>
            <a:endParaRPr lang="en-US" altLang="zh-TW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5" name="Picture 2" descr="https://paper-attachments.dropbox.com/s_EDF1CA2CE1B98AA4C44531DC1A52676DD59BC56A7150C52691EB5AB0B1231867_1533638029456_http-server.png">
            <a:extLst>
              <a:ext uri="{FF2B5EF4-FFF2-40B4-BE49-F238E27FC236}">
                <a16:creationId xmlns:a16="http://schemas.microsoft.com/office/drawing/2014/main" id="{B947FA68-6FBE-0840-9A77-A2FFA3EA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20" y="322906"/>
            <a:ext cx="2608982" cy="12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01">
            <a:extLst>
              <a:ext uri="{FF2B5EF4-FFF2-40B4-BE49-F238E27FC236}">
                <a16:creationId xmlns:a16="http://schemas.microsoft.com/office/drawing/2014/main" id="{A21FADC0-0094-2448-845A-3FFB24DA21D5}"/>
              </a:ext>
            </a:extLst>
          </p:cNvPr>
          <p:cNvSpPr txBox="1"/>
          <p:nvPr/>
        </p:nvSpPr>
        <p:spPr>
          <a:xfrm flipH="1">
            <a:off x="467544" y="1700808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程式語言基礎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含資料型別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if-else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loop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function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0FFF1EA9-3982-2849-B470-184ECD490C1B}"/>
              </a:ext>
            </a:extLst>
          </p:cNvPr>
          <p:cNvSpPr txBox="1"/>
          <p:nvPr/>
        </p:nvSpPr>
        <p:spPr>
          <a:xfrm flipH="1">
            <a:off x="467544" y="2436912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非同步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&amp;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Promise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機制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npm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套件管理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router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設計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9" name="Shape 201">
            <a:extLst>
              <a:ext uri="{FF2B5EF4-FFF2-40B4-BE49-F238E27FC236}">
                <a16:creationId xmlns:a16="http://schemas.microsoft.com/office/drawing/2014/main" id="{6FF5424C-8C6C-1741-8FBA-7975B76C941B}"/>
              </a:ext>
            </a:extLst>
          </p:cNvPr>
          <p:cNvSpPr txBox="1"/>
          <p:nvPr/>
        </p:nvSpPr>
        <p:spPr>
          <a:xfrm flipH="1">
            <a:off x="467544" y="3143431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MVC#Views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前端三寶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RESTful API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設計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grpSp>
        <p:nvGrpSpPr>
          <p:cNvPr id="10" name="群組 9">
            <a:extLst>
              <a:ext uri="{FF2B5EF4-FFF2-40B4-BE49-F238E27FC236}">
                <a16:creationId xmlns:a16="http://schemas.microsoft.com/office/drawing/2014/main" id="{725A65BB-F0B9-894B-9FEE-C4653B4A8F7D}"/>
              </a:ext>
            </a:extLst>
          </p:cNvPr>
          <p:cNvGrpSpPr/>
          <p:nvPr/>
        </p:nvGrpSpPr>
        <p:grpSpPr>
          <a:xfrm>
            <a:off x="5148064" y="3163565"/>
            <a:ext cx="1469448" cy="553997"/>
            <a:chOff x="5868144" y="3045514"/>
            <a:chExt cx="2100504" cy="791912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69B5927C-41BC-CD4A-8993-811CCBA3C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8144" y="3084252"/>
              <a:ext cx="689496" cy="689496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89C06804-2725-3341-8E0B-FA4E3A0BB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217" y="3045514"/>
              <a:ext cx="791912" cy="791912"/>
            </a:xfrm>
            <a:prstGeom prst="rect">
              <a:avLst/>
            </a:prstGeom>
          </p:spPr>
        </p:pic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591ABB0C-B5FE-AC43-A129-CE6447E5DA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1123" y="3102702"/>
              <a:ext cx="667525" cy="667525"/>
            </a:xfrm>
            <a:prstGeom prst="rect">
              <a:avLst/>
            </a:prstGeom>
          </p:spPr>
        </p:pic>
      </p:grpSp>
      <p:sp>
        <p:nvSpPr>
          <p:cNvPr id="12" name="Shape 201">
            <a:extLst>
              <a:ext uri="{FF2B5EF4-FFF2-40B4-BE49-F238E27FC236}">
                <a16:creationId xmlns:a16="http://schemas.microsoft.com/office/drawing/2014/main" id="{41641B6C-D27A-034C-9ED1-FFD25C18E1A4}"/>
              </a:ext>
            </a:extLst>
          </p:cNvPr>
          <p:cNvSpPr txBox="1"/>
          <p:nvPr/>
        </p:nvSpPr>
        <p:spPr>
          <a:xfrm flipH="1">
            <a:off x="467544" y="3870084"/>
            <a:ext cx="820891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MVC#Controllers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endParaRPr lang="en-US" altLang="zh-TW" sz="16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200000"/>
              </a:lnSpc>
              <a:buSzPct val="100000"/>
            </a:pP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router/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Middleware / cookie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&amp; session 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session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存放機制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redis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13" name="Shape 201">
            <a:extLst>
              <a:ext uri="{FF2B5EF4-FFF2-40B4-BE49-F238E27FC236}">
                <a16:creationId xmlns:a16="http://schemas.microsoft.com/office/drawing/2014/main" id="{91D68B29-2309-2246-BDEF-47F6FB66AAB2}"/>
              </a:ext>
            </a:extLst>
          </p:cNvPr>
          <p:cNvSpPr txBox="1"/>
          <p:nvPr/>
        </p:nvSpPr>
        <p:spPr>
          <a:xfrm flipH="1">
            <a:off x="467544" y="4880193"/>
            <a:ext cx="8295458" cy="104098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MVC#Models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</a:t>
            </a:r>
            <a:endParaRPr lang="en-US" altLang="zh-TW" sz="16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200000"/>
              </a:lnSpc>
              <a:buSzPct val="100000"/>
            </a:pP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MongoDB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with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CRUD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mongoose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整合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Controllers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Async,Await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CB083B5-AE7E-0148-9BD5-8F2CB45931A9}"/>
              </a:ext>
            </a:extLst>
          </p:cNvPr>
          <p:cNvGrpSpPr/>
          <p:nvPr/>
        </p:nvGrpSpPr>
        <p:grpSpPr>
          <a:xfrm>
            <a:off x="2555776" y="4843154"/>
            <a:ext cx="950642" cy="530062"/>
            <a:chOff x="6723787" y="5434190"/>
            <a:chExt cx="1372888" cy="765500"/>
          </a:xfrm>
        </p:grpSpPr>
        <p:pic>
          <p:nvPicPr>
            <p:cNvPr id="14" name="圖片 13">
              <a:extLst>
                <a:ext uri="{FF2B5EF4-FFF2-40B4-BE49-F238E27FC236}">
                  <a16:creationId xmlns:a16="http://schemas.microsoft.com/office/drawing/2014/main" id="{F1C5D427-DE1A-E948-BE7B-2E53AFD996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artisticTexturizer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6723787" y="5434190"/>
              <a:ext cx="653205" cy="765500"/>
            </a:xfrm>
            <a:prstGeom prst="rect">
              <a:avLst/>
            </a:prstGeom>
          </p:spPr>
        </p:pic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90E9568B-DA79-A24C-B7B3-83C3C9744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54157" y="5495681"/>
              <a:ext cx="642518" cy="642518"/>
            </a:xfrm>
            <a:prstGeom prst="rect">
              <a:avLst/>
            </a:prstGeom>
          </p:spPr>
        </p:pic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92AF6C53-2EFC-1643-80F6-CC1169E1D1D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5644178"/>
            <a:ext cx="907940" cy="5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89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716016" y="2361074"/>
            <a:ext cx="417646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TW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實戰！ </a:t>
            </a:r>
            <a:r>
              <a:rPr lang="en-US" altLang="zh-TW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To-Do-List </a:t>
            </a:r>
            <a:r>
              <a:rPr lang="zh-CN" altLang="en-US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系統設計</a:t>
            </a:r>
            <a:endParaRPr lang="en-US" altLang="zh-TW" sz="2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430311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61352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範例程式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262163-DA64-4342-808C-E2674774EE9E}"/>
              </a:ext>
            </a:extLst>
          </p:cNvPr>
          <p:cNvSpPr/>
          <p:nvPr/>
        </p:nvSpPr>
        <p:spPr>
          <a:xfrm>
            <a:off x="428077" y="1124744"/>
            <a:ext cx="85779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800" dirty="0">
                <a:hlinkClick r:id="rId3"/>
              </a:rPr>
              <a:t>https://github.com/Junkier/nodejs-ntust-202111/tree/master/sample-4-to_do_list</a:t>
            </a:r>
            <a:endParaRPr lang="zh-TW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69368439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1">
            <a:extLst>
              <a:ext uri="{FF2B5EF4-FFF2-40B4-BE49-F238E27FC236}">
                <a16:creationId xmlns:a16="http://schemas.microsoft.com/office/drawing/2014/main" id="{AEAF5535-FCA5-1142-B8FC-FC3CB8DB2B9F}"/>
              </a:ext>
            </a:extLst>
          </p:cNvPr>
          <p:cNvSpPr/>
          <p:nvPr/>
        </p:nvSpPr>
        <p:spPr>
          <a:xfrm>
            <a:off x="380998" y="246402"/>
            <a:ext cx="3974977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需求規劃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B0BF12E2-7A4A-0A46-BEA5-A74C92A286FD}"/>
              </a:ext>
            </a:extLst>
          </p:cNvPr>
          <p:cNvGrpSpPr/>
          <p:nvPr/>
        </p:nvGrpSpPr>
        <p:grpSpPr>
          <a:xfrm>
            <a:off x="650741" y="908720"/>
            <a:ext cx="7807185" cy="5132029"/>
            <a:chOff x="539552" y="908720"/>
            <a:chExt cx="7807185" cy="5132029"/>
          </a:xfrm>
        </p:grpSpPr>
        <p:pic>
          <p:nvPicPr>
            <p:cNvPr id="4" name="圖片 3">
              <a:extLst>
                <a:ext uri="{FF2B5EF4-FFF2-40B4-BE49-F238E27FC236}">
                  <a16:creationId xmlns:a16="http://schemas.microsoft.com/office/drawing/2014/main" id="{4EF8D5D4-8FF9-5C4D-BD62-43D4EC93E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060848"/>
              <a:ext cx="2674872" cy="203420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7CB8AC8E-FCF3-C148-9076-19BC5BDB6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5" y="908720"/>
              <a:ext cx="3702568" cy="203420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044995D8-26FA-F040-8506-252AE169A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62769" y="3992534"/>
              <a:ext cx="4283968" cy="204821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21" name="直線箭頭接點 20">
              <a:extLst>
                <a:ext uri="{FF2B5EF4-FFF2-40B4-BE49-F238E27FC236}">
                  <a16:creationId xmlns:a16="http://schemas.microsoft.com/office/drawing/2014/main" id="{00416F0A-1981-144D-BF4B-56615F8A8EA7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04" y="1484784"/>
              <a:ext cx="244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04D4C826-6976-2E4B-A431-492FE79ABFE2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04" y="1484784"/>
              <a:ext cx="0" cy="5760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78C4346A-BFC8-3340-9291-C6C42F58AA7A}"/>
                </a:ext>
              </a:extLst>
            </p:cNvPr>
            <p:cNvCxnSpPr>
              <a:cxnSpLocks/>
            </p:cNvCxnSpPr>
            <p:nvPr/>
          </p:nvCxnSpPr>
          <p:spPr>
            <a:xfrm>
              <a:off x="4788024" y="1700808"/>
              <a:ext cx="0" cy="22917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橢圓 28">
              <a:extLst>
                <a:ext uri="{FF2B5EF4-FFF2-40B4-BE49-F238E27FC236}">
                  <a16:creationId xmlns:a16="http://schemas.microsoft.com/office/drawing/2014/main" id="{E3EF79D8-35EE-A74E-834D-E662E8C1D608}"/>
                </a:ext>
              </a:extLst>
            </p:cNvPr>
            <p:cNvSpPr/>
            <p:nvPr/>
          </p:nvSpPr>
          <p:spPr>
            <a:xfrm>
              <a:off x="4730400" y="1628800"/>
              <a:ext cx="108011" cy="10801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橢圓 29">
              <a:extLst>
                <a:ext uri="{FF2B5EF4-FFF2-40B4-BE49-F238E27FC236}">
                  <a16:creationId xmlns:a16="http://schemas.microsoft.com/office/drawing/2014/main" id="{72CD69B5-FAAB-AD41-9F6B-B42536768CFD}"/>
                </a:ext>
              </a:extLst>
            </p:cNvPr>
            <p:cNvSpPr/>
            <p:nvPr/>
          </p:nvSpPr>
          <p:spPr>
            <a:xfrm>
              <a:off x="1871701" y="2006843"/>
              <a:ext cx="108011" cy="1080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32" name="Shape 201">
            <a:extLst>
              <a:ext uri="{FF2B5EF4-FFF2-40B4-BE49-F238E27FC236}">
                <a16:creationId xmlns:a16="http://schemas.microsoft.com/office/drawing/2014/main" id="{F5B300B1-32D2-AE41-B864-D41EF8F88416}"/>
              </a:ext>
            </a:extLst>
          </p:cNvPr>
          <p:cNvSpPr txBox="1"/>
          <p:nvPr/>
        </p:nvSpPr>
        <p:spPr>
          <a:xfrm flipH="1">
            <a:off x="1415438" y="4151506"/>
            <a:ext cx="113490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登入頁面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Shape 201">
            <a:extLst>
              <a:ext uri="{FF2B5EF4-FFF2-40B4-BE49-F238E27FC236}">
                <a16:creationId xmlns:a16="http://schemas.microsoft.com/office/drawing/2014/main" id="{9BF17E53-0B0B-A543-AF92-7EB8B83D7452}"/>
              </a:ext>
            </a:extLst>
          </p:cNvPr>
          <p:cNvSpPr txBox="1"/>
          <p:nvPr/>
        </p:nvSpPr>
        <p:spPr>
          <a:xfrm flipH="1">
            <a:off x="5748490" y="2920681"/>
            <a:ext cx="113490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Shape 201">
            <a:extLst>
              <a:ext uri="{FF2B5EF4-FFF2-40B4-BE49-F238E27FC236}">
                <a16:creationId xmlns:a16="http://schemas.microsoft.com/office/drawing/2014/main" id="{D64A4B6A-3886-B043-B5E4-0C2B5EA5591C}"/>
              </a:ext>
            </a:extLst>
          </p:cNvPr>
          <p:cNvSpPr txBox="1"/>
          <p:nvPr/>
        </p:nvSpPr>
        <p:spPr>
          <a:xfrm flipH="1">
            <a:off x="5745166" y="5959028"/>
            <a:ext cx="113490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清單頁面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5" name="Shape 201">
            <a:extLst>
              <a:ext uri="{FF2B5EF4-FFF2-40B4-BE49-F238E27FC236}">
                <a16:creationId xmlns:a16="http://schemas.microsoft.com/office/drawing/2014/main" id="{43849102-2CC5-4341-9CCC-B2C81ADA927F}"/>
              </a:ext>
            </a:extLst>
          </p:cNvPr>
          <p:cNvSpPr txBox="1"/>
          <p:nvPr/>
        </p:nvSpPr>
        <p:spPr>
          <a:xfrm flipH="1">
            <a:off x="2326071" y="1074803"/>
            <a:ext cx="1351815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登入成功！</a:t>
            </a:r>
            <a:endParaRPr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Shape 201">
            <a:extLst>
              <a:ext uri="{FF2B5EF4-FFF2-40B4-BE49-F238E27FC236}">
                <a16:creationId xmlns:a16="http://schemas.microsoft.com/office/drawing/2014/main" id="{43F179C3-830A-694F-B291-4257127D7D84}"/>
              </a:ext>
            </a:extLst>
          </p:cNvPr>
          <p:cNvSpPr txBox="1"/>
          <p:nvPr/>
        </p:nvSpPr>
        <p:spPr>
          <a:xfrm flipH="1">
            <a:off x="4841589" y="3456608"/>
            <a:ext cx="198447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進入</a:t>
            </a:r>
            <a:r>
              <a:rPr lang="en-US" altLang="zh-CN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To Do List 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畫面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0117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Node.js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特性介紹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F78F9C1B-7E9A-9647-B139-E30CC80C5147}"/>
              </a:ext>
            </a:extLst>
          </p:cNvPr>
          <p:cNvSpPr txBox="1"/>
          <p:nvPr/>
        </p:nvSpPr>
        <p:spPr>
          <a:xfrm flipH="1">
            <a:off x="381000" y="1052737"/>
            <a:ext cx="8007424" cy="46165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特色</a:t>
            </a:r>
            <a:endParaRPr lang="en-US" altLang="zh-CN" sz="2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- 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能運行於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 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端的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JavaScript 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(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往 </a:t>
            </a:r>
            <a:r>
              <a:rPr lang="zh-TW" altLang="en-US" sz="20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全端工程師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發展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-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Google V8 engine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作為執行環境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事件驅動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+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非同步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 / O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-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適合</a:t>
            </a:r>
            <a:r>
              <a:rPr lang="zh-CN" altLang="en-US" sz="20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高並行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(High Concurrency)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的處理情境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ex: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網站架設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相容性高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支援多平台執行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並可兼容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C/C++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C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語言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(based on C++)</a:t>
            </a: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8881F643-EFE6-9140-AA1A-16A395A7823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6176" y="1188666"/>
            <a:ext cx="2448272" cy="14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6771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1">
            <a:extLst>
              <a:ext uri="{FF2B5EF4-FFF2-40B4-BE49-F238E27FC236}">
                <a16:creationId xmlns:a16="http://schemas.microsoft.com/office/drawing/2014/main" id="{AEAF5535-FCA5-1142-B8FC-FC3CB8DB2B9F}"/>
              </a:ext>
            </a:extLst>
          </p:cNvPr>
          <p:cNvSpPr/>
          <p:nvPr/>
        </p:nvSpPr>
        <p:spPr>
          <a:xfrm>
            <a:off x="380998" y="246402"/>
            <a:ext cx="3974977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需求規劃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Shape 201">
            <a:extLst>
              <a:ext uri="{FF2B5EF4-FFF2-40B4-BE49-F238E27FC236}">
                <a16:creationId xmlns:a16="http://schemas.microsoft.com/office/drawing/2014/main" id="{07DAB976-6FBD-594D-893F-C624E49C86EE}"/>
              </a:ext>
            </a:extLst>
          </p:cNvPr>
          <p:cNvSpPr txBox="1"/>
          <p:nvPr/>
        </p:nvSpPr>
        <p:spPr>
          <a:xfrm flipH="1">
            <a:off x="1776080" y="3646633"/>
            <a:ext cx="113490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清單頁面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0" name="Shape 201">
            <a:extLst>
              <a:ext uri="{FF2B5EF4-FFF2-40B4-BE49-F238E27FC236}">
                <a16:creationId xmlns:a16="http://schemas.microsoft.com/office/drawing/2014/main" id="{AE8E2065-E95B-FC46-B52B-51981B1A681D}"/>
              </a:ext>
            </a:extLst>
          </p:cNvPr>
          <p:cNvSpPr txBox="1"/>
          <p:nvPr/>
        </p:nvSpPr>
        <p:spPr>
          <a:xfrm flipH="1">
            <a:off x="5707888" y="4995574"/>
            <a:ext cx="1733277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待辦事項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細節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D74641F8-C72D-5049-B33D-0EA2162E98DC}"/>
              </a:ext>
            </a:extLst>
          </p:cNvPr>
          <p:cNvCxnSpPr>
            <a:cxnSpLocks/>
          </p:cNvCxnSpPr>
          <p:nvPr/>
        </p:nvCxnSpPr>
        <p:spPr>
          <a:xfrm>
            <a:off x="899594" y="2010262"/>
            <a:ext cx="154779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橢圓 23">
            <a:extLst>
              <a:ext uri="{FF2B5EF4-FFF2-40B4-BE49-F238E27FC236}">
                <a16:creationId xmlns:a16="http://schemas.microsoft.com/office/drawing/2014/main" id="{78D418FB-AB69-C84C-92BF-BE9E2D224A57}"/>
              </a:ext>
            </a:extLst>
          </p:cNvPr>
          <p:cNvSpPr/>
          <p:nvPr/>
        </p:nvSpPr>
        <p:spPr>
          <a:xfrm>
            <a:off x="815156" y="1956256"/>
            <a:ext cx="108011" cy="108011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sp>
        <p:nvSpPr>
          <p:cNvPr id="25" name="Shape 201">
            <a:extLst>
              <a:ext uri="{FF2B5EF4-FFF2-40B4-BE49-F238E27FC236}">
                <a16:creationId xmlns:a16="http://schemas.microsoft.com/office/drawing/2014/main" id="{E1D23A51-E401-D244-BDFF-0223890E4462}"/>
              </a:ext>
            </a:extLst>
          </p:cNvPr>
          <p:cNvSpPr txBox="1"/>
          <p:nvPr/>
        </p:nvSpPr>
        <p:spPr>
          <a:xfrm flipH="1">
            <a:off x="2384134" y="901154"/>
            <a:ext cx="2367885" cy="7276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點擊</a:t>
            </a:r>
            <a:r>
              <a:rPr lang="zh-TW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「</a:t>
            </a: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新增」</a:t>
            </a:r>
            <a:r>
              <a:rPr lang="en-US" altLang="zh-CN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or </a:t>
            </a: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「簡介」</a:t>
            </a:r>
            <a:endParaRPr lang="en-US" altLang="zh-CN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 algn="ctr">
              <a:lnSpc>
                <a:spcPct val="150000"/>
              </a:lnSpc>
              <a:buSzPct val="100000"/>
            </a:pPr>
            <a:r>
              <a:rPr lang="zh-CN" altLang="en-US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進入細節畫面</a:t>
            </a:r>
            <a:endParaRPr lang="en-US" altLang="zh-TW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EFED2876-34CD-F24C-B1D9-D47A958D543E}"/>
              </a:ext>
            </a:extLst>
          </p:cNvPr>
          <p:cNvGrpSpPr/>
          <p:nvPr/>
        </p:nvGrpSpPr>
        <p:grpSpPr>
          <a:xfrm>
            <a:off x="395752" y="908720"/>
            <a:ext cx="8054351" cy="4086854"/>
            <a:chOff x="395752" y="908720"/>
            <a:chExt cx="8054351" cy="4086854"/>
          </a:xfrm>
        </p:grpSpPr>
        <p:grpSp>
          <p:nvGrpSpPr>
            <p:cNvPr id="14" name="群組 13">
              <a:extLst>
                <a:ext uri="{FF2B5EF4-FFF2-40B4-BE49-F238E27FC236}">
                  <a16:creationId xmlns:a16="http://schemas.microsoft.com/office/drawing/2014/main" id="{4CE3DF2A-35ED-DC43-9FCF-2CBAA5E09884}"/>
                </a:ext>
              </a:extLst>
            </p:cNvPr>
            <p:cNvGrpSpPr/>
            <p:nvPr/>
          </p:nvGrpSpPr>
          <p:grpSpPr>
            <a:xfrm>
              <a:off x="395752" y="908720"/>
              <a:ext cx="8054351" cy="4086854"/>
              <a:chOff x="395752" y="908720"/>
              <a:chExt cx="8054351" cy="4086854"/>
            </a:xfrm>
          </p:grpSpPr>
          <p:pic>
            <p:nvPicPr>
              <p:cNvPr id="11" name="圖片 10">
                <a:extLst>
                  <a:ext uri="{FF2B5EF4-FFF2-40B4-BE49-F238E27FC236}">
                    <a16:creationId xmlns:a16="http://schemas.microsoft.com/office/drawing/2014/main" id="{044995D8-26FA-F040-8506-252AE169A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5752" y="1783147"/>
                <a:ext cx="3895561" cy="1862513"/>
              </a:xfrm>
              <a:prstGeom prst="rect">
                <a:avLst/>
              </a:prstGeom>
              <a:ln>
                <a:solidFill>
                  <a:schemeClr val="bg1">
                    <a:lumMod val="85000"/>
                  </a:schemeClr>
                </a:solidFill>
              </a:ln>
            </p:spPr>
          </p:pic>
          <p:grpSp>
            <p:nvGrpSpPr>
              <p:cNvPr id="7" name="群組 6">
                <a:extLst>
                  <a:ext uri="{FF2B5EF4-FFF2-40B4-BE49-F238E27FC236}">
                    <a16:creationId xmlns:a16="http://schemas.microsoft.com/office/drawing/2014/main" id="{F9308CB9-7D5D-7C4F-A94C-5D28B277CA3A}"/>
                  </a:ext>
                </a:extLst>
              </p:cNvPr>
              <p:cNvGrpSpPr/>
              <p:nvPr/>
            </p:nvGrpSpPr>
            <p:grpSpPr>
              <a:xfrm>
                <a:off x="2395018" y="1268760"/>
                <a:ext cx="2281911" cy="1090760"/>
                <a:chOff x="2395018" y="1268760"/>
                <a:chExt cx="2281911" cy="1090760"/>
              </a:xfrm>
            </p:grpSpPr>
            <p:cxnSp>
              <p:nvCxnSpPr>
                <p:cNvPr id="8" name="直線箭頭接點 7">
                  <a:extLst>
                    <a:ext uri="{FF2B5EF4-FFF2-40B4-BE49-F238E27FC236}">
                      <a16:creationId xmlns:a16="http://schemas.microsoft.com/office/drawing/2014/main" id="{35E55C2B-6BA0-B543-ACA5-9DE8D89BAA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22491" y="1268760"/>
                  <a:ext cx="2254438" cy="0"/>
                </a:xfrm>
                <a:prstGeom prst="straightConnector1">
                  <a:avLst/>
                </a:prstGeom>
                <a:ln w="1905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" name="橢圓 9">
                  <a:extLst>
                    <a:ext uri="{FF2B5EF4-FFF2-40B4-BE49-F238E27FC236}">
                      <a16:creationId xmlns:a16="http://schemas.microsoft.com/office/drawing/2014/main" id="{C831D472-58CD-104A-98E4-3A16A79711E1}"/>
                    </a:ext>
                  </a:extLst>
                </p:cNvPr>
                <p:cNvSpPr/>
                <p:nvPr/>
              </p:nvSpPr>
              <p:spPr>
                <a:xfrm>
                  <a:off x="2395018" y="2251509"/>
                  <a:ext cx="108011" cy="1080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 dirty="0"/>
                </a:p>
              </p:txBody>
            </p:sp>
            <p:cxnSp>
              <p:nvCxnSpPr>
                <p:cNvPr id="12" name="直線接點 11">
                  <a:extLst>
                    <a:ext uri="{FF2B5EF4-FFF2-40B4-BE49-F238E27FC236}">
                      <a16:creationId xmlns:a16="http://schemas.microsoft.com/office/drawing/2014/main" id="{03924A73-3622-714C-90FD-2A78A19D5A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37200" y="1268760"/>
                  <a:ext cx="0" cy="982749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" name="群組 14">
                <a:extLst>
                  <a:ext uri="{FF2B5EF4-FFF2-40B4-BE49-F238E27FC236}">
                    <a16:creationId xmlns:a16="http://schemas.microsoft.com/office/drawing/2014/main" id="{DA63FBD6-0C05-294F-9484-78617DC9641D}"/>
                  </a:ext>
                </a:extLst>
              </p:cNvPr>
              <p:cNvGrpSpPr/>
              <p:nvPr/>
            </p:nvGrpSpPr>
            <p:grpSpPr>
              <a:xfrm>
                <a:off x="4698952" y="908720"/>
                <a:ext cx="3751151" cy="4086854"/>
                <a:chOff x="5940152" y="1170762"/>
                <a:chExt cx="2654450" cy="2892006"/>
              </a:xfrm>
            </p:grpSpPr>
            <p:pic>
              <p:nvPicPr>
                <p:cNvPr id="16" name="圖片 15">
                  <a:extLst>
                    <a:ext uri="{FF2B5EF4-FFF2-40B4-BE49-F238E27FC236}">
                      <a16:creationId xmlns:a16="http://schemas.microsoft.com/office/drawing/2014/main" id="{AB68C235-9B61-9C44-A7DC-2E09EA114D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940152" y="1170762"/>
                  <a:ext cx="2654450" cy="1293866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pic>
              <p:nvPicPr>
                <p:cNvPr id="18" name="圖片 17">
                  <a:extLst>
                    <a:ext uri="{FF2B5EF4-FFF2-40B4-BE49-F238E27FC236}">
                      <a16:creationId xmlns:a16="http://schemas.microsoft.com/office/drawing/2014/main" id="{509F2357-65CD-6C43-B571-A3CAC4944F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986391" y="2545679"/>
                  <a:ext cx="2561972" cy="1517089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</p:grpSp>
        </p:grp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A6222F61-F3C4-3C44-89D4-EE632483CF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03848" y="3645660"/>
              <a:ext cx="0" cy="746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接點 26">
              <a:extLst>
                <a:ext uri="{FF2B5EF4-FFF2-40B4-BE49-F238E27FC236}">
                  <a16:creationId xmlns:a16="http://schemas.microsoft.com/office/drawing/2014/main" id="{FCC6DE6C-2D82-A24E-A1DE-FA9369FCC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03848" y="4391732"/>
              <a:ext cx="152453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342891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1">
            <a:extLst>
              <a:ext uri="{FF2B5EF4-FFF2-40B4-BE49-F238E27FC236}">
                <a16:creationId xmlns:a16="http://schemas.microsoft.com/office/drawing/2014/main" id="{AEAF5535-FCA5-1142-B8FC-FC3CB8DB2B9F}"/>
              </a:ext>
            </a:extLst>
          </p:cNvPr>
          <p:cNvSpPr/>
          <p:nvPr/>
        </p:nvSpPr>
        <p:spPr>
          <a:xfrm>
            <a:off x="380999" y="246402"/>
            <a:ext cx="190458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規劃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67C37847-7B14-EB46-815D-05868659611F}"/>
              </a:ext>
            </a:extLst>
          </p:cNvPr>
          <p:cNvGrpSpPr/>
          <p:nvPr/>
        </p:nvGrpSpPr>
        <p:grpSpPr>
          <a:xfrm>
            <a:off x="289123" y="1042482"/>
            <a:ext cx="5579021" cy="2478772"/>
            <a:chOff x="539552" y="908720"/>
            <a:chExt cx="7518991" cy="3340704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AD608899-AC1A-1040-A677-189421913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52" y="2060848"/>
              <a:ext cx="2674872" cy="203420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85CA010D-F319-6649-BEBD-5F2CE31CD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55975" y="908720"/>
              <a:ext cx="3702568" cy="2034205"/>
            </a:xfrm>
            <a:prstGeom prst="rect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</p:pic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DAA696A8-CD68-5541-B652-D78CD89BE938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04" y="1484784"/>
              <a:ext cx="2448271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31C7569D-19A7-6846-95CB-6702188FD4FF}"/>
                </a:ext>
              </a:extLst>
            </p:cNvPr>
            <p:cNvCxnSpPr>
              <a:cxnSpLocks/>
            </p:cNvCxnSpPr>
            <p:nvPr/>
          </p:nvCxnSpPr>
          <p:spPr>
            <a:xfrm>
              <a:off x="1907704" y="1484784"/>
              <a:ext cx="0" cy="576064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箭頭接點 17">
              <a:extLst>
                <a:ext uri="{FF2B5EF4-FFF2-40B4-BE49-F238E27FC236}">
                  <a16:creationId xmlns:a16="http://schemas.microsoft.com/office/drawing/2014/main" id="{CEA4E6F7-0C4D-244E-B467-56866227A4A2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5154769" y="1601379"/>
              <a:ext cx="0" cy="26480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10948B81-1C09-1D49-852F-1BD68E47EF48}"/>
                </a:ext>
              </a:extLst>
            </p:cNvPr>
            <p:cNvSpPr/>
            <p:nvPr/>
          </p:nvSpPr>
          <p:spPr>
            <a:xfrm>
              <a:off x="5100763" y="1493369"/>
              <a:ext cx="108011" cy="108011"/>
            </a:xfrm>
            <a:prstGeom prst="ellipse">
              <a:avLst/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20" name="橢圓 19">
              <a:extLst>
                <a:ext uri="{FF2B5EF4-FFF2-40B4-BE49-F238E27FC236}">
                  <a16:creationId xmlns:a16="http://schemas.microsoft.com/office/drawing/2014/main" id="{43627A71-6F9E-D44F-9921-B1DD031F929F}"/>
                </a:ext>
              </a:extLst>
            </p:cNvPr>
            <p:cNvSpPr/>
            <p:nvPr/>
          </p:nvSpPr>
          <p:spPr>
            <a:xfrm>
              <a:off x="1871701" y="2006843"/>
              <a:ext cx="108011" cy="10801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30" name="Shape 201">
            <a:extLst>
              <a:ext uri="{FF2B5EF4-FFF2-40B4-BE49-F238E27FC236}">
                <a16:creationId xmlns:a16="http://schemas.microsoft.com/office/drawing/2014/main" id="{5F5F484E-6749-1342-9470-22101C36DA7D}"/>
              </a:ext>
            </a:extLst>
          </p:cNvPr>
          <p:cNvSpPr txBox="1"/>
          <p:nvPr/>
        </p:nvSpPr>
        <p:spPr>
          <a:xfrm flipH="1">
            <a:off x="723935" y="3397126"/>
            <a:ext cx="1160687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p1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登入頁面</a:t>
            </a: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1" name="Shape 201">
            <a:extLst>
              <a:ext uri="{FF2B5EF4-FFF2-40B4-BE49-F238E27FC236}">
                <a16:creationId xmlns:a16="http://schemas.microsoft.com/office/drawing/2014/main" id="{9E0D7B5C-8A59-7A43-BF1F-9C5F0F07C7FA}"/>
              </a:ext>
            </a:extLst>
          </p:cNvPr>
          <p:cNvSpPr txBox="1"/>
          <p:nvPr/>
        </p:nvSpPr>
        <p:spPr>
          <a:xfrm flipH="1">
            <a:off x="3860107" y="2528094"/>
            <a:ext cx="991735" cy="32293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p2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2" name="Shape 201">
            <a:extLst>
              <a:ext uri="{FF2B5EF4-FFF2-40B4-BE49-F238E27FC236}">
                <a16:creationId xmlns:a16="http://schemas.microsoft.com/office/drawing/2014/main" id="{FE1B4155-13C5-1644-BC9A-22C5392FFED0}"/>
              </a:ext>
            </a:extLst>
          </p:cNvPr>
          <p:cNvSpPr txBox="1"/>
          <p:nvPr/>
        </p:nvSpPr>
        <p:spPr>
          <a:xfrm flipH="1">
            <a:off x="2453854" y="4731707"/>
            <a:ext cx="125423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p3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清單頁面</a:t>
            </a: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3" name="Shape 201">
            <a:extLst>
              <a:ext uri="{FF2B5EF4-FFF2-40B4-BE49-F238E27FC236}">
                <a16:creationId xmlns:a16="http://schemas.microsoft.com/office/drawing/2014/main" id="{0BC20895-9643-094C-8805-77F74F5368A2}"/>
              </a:ext>
            </a:extLst>
          </p:cNvPr>
          <p:cNvSpPr txBox="1"/>
          <p:nvPr/>
        </p:nvSpPr>
        <p:spPr>
          <a:xfrm flipH="1">
            <a:off x="6314281" y="5651689"/>
            <a:ext cx="1725213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p4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待辦事項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細節</a:t>
            </a: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4" name="Shape 201">
            <a:extLst>
              <a:ext uri="{FF2B5EF4-FFF2-40B4-BE49-F238E27FC236}">
                <a16:creationId xmlns:a16="http://schemas.microsoft.com/office/drawing/2014/main" id="{66E7D477-71BE-624E-A0F0-2F655F7D07DA}"/>
              </a:ext>
            </a:extLst>
          </p:cNvPr>
          <p:cNvSpPr txBox="1"/>
          <p:nvPr/>
        </p:nvSpPr>
        <p:spPr>
          <a:xfrm flipH="1">
            <a:off x="2128508" y="5047439"/>
            <a:ext cx="1984730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(2)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取得 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待辦清單資料</a:t>
            </a: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Shape 201">
            <a:extLst>
              <a:ext uri="{FF2B5EF4-FFF2-40B4-BE49-F238E27FC236}">
                <a16:creationId xmlns:a16="http://schemas.microsoft.com/office/drawing/2014/main" id="{250C85EB-C115-D64A-9044-58EBE0808990}"/>
              </a:ext>
            </a:extLst>
          </p:cNvPr>
          <p:cNvSpPr txBox="1"/>
          <p:nvPr/>
        </p:nvSpPr>
        <p:spPr>
          <a:xfrm flipH="1">
            <a:off x="1472857" y="1067307"/>
            <a:ext cx="1224506" cy="353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(1)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登入驗證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7" name="Shape 201">
            <a:extLst>
              <a:ext uri="{FF2B5EF4-FFF2-40B4-BE49-F238E27FC236}">
                <a16:creationId xmlns:a16="http://schemas.microsoft.com/office/drawing/2014/main" id="{17B9A662-DEDC-6343-9EA5-3B6CA0309BF5}"/>
              </a:ext>
            </a:extLst>
          </p:cNvPr>
          <p:cNvSpPr txBox="1"/>
          <p:nvPr/>
        </p:nvSpPr>
        <p:spPr>
          <a:xfrm flipH="1">
            <a:off x="5868144" y="2550144"/>
            <a:ext cx="3207619" cy="4492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(3)(4) 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待辦事項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細節頁面</a:t>
            </a: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Shape 201">
            <a:extLst>
              <a:ext uri="{FF2B5EF4-FFF2-40B4-BE49-F238E27FC236}">
                <a16:creationId xmlns:a16="http://schemas.microsoft.com/office/drawing/2014/main" id="{67A996D2-FF99-CE48-B9C6-A727137961BA}"/>
              </a:ext>
            </a:extLst>
          </p:cNvPr>
          <p:cNvSpPr txBox="1"/>
          <p:nvPr/>
        </p:nvSpPr>
        <p:spPr>
          <a:xfrm flipH="1">
            <a:off x="5927275" y="5928687"/>
            <a:ext cx="2565103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(5) (6)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更新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該待辦事項</a:t>
            </a: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0" name="Shape 201">
            <a:extLst>
              <a:ext uri="{FF2B5EF4-FFF2-40B4-BE49-F238E27FC236}">
                <a16:creationId xmlns:a16="http://schemas.microsoft.com/office/drawing/2014/main" id="{3BC7E334-C203-A642-913A-AF3FAC3B0565}"/>
              </a:ext>
            </a:extLst>
          </p:cNvPr>
          <p:cNvSpPr txBox="1"/>
          <p:nvPr/>
        </p:nvSpPr>
        <p:spPr>
          <a:xfrm flipH="1">
            <a:off x="6347219" y="1444154"/>
            <a:ext cx="1725214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(7) : 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各頁面跳轉</a:t>
            </a: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33F5BD6E-92D4-FD4C-9A30-094D7C066508}"/>
              </a:ext>
            </a:extLst>
          </p:cNvPr>
          <p:cNvGrpSpPr/>
          <p:nvPr/>
        </p:nvGrpSpPr>
        <p:grpSpPr>
          <a:xfrm>
            <a:off x="3059832" y="2960625"/>
            <a:ext cx="5303535" cy="2691064"/>
            <a:chOff x="3419872" y="2960625"/>
            <a:chExt cx="5303535" cy="2691064"/>
          </a:xfrm>
        </p:grpSpPr>
        <p:cxnSp>
          <p:nvCxnSpPr>
            <p:cNvPr id="41" name="直線箭頭接點 40">
              <a:extLst>
                <a:ext uri="{FF2B5EF4-FFF2-40B4-BE49-F238E27FC236}">
                  <a16:creationId xmlns:a16="http://schemas.microsoft.com/office/drawing/2014/main" id="{A62EFF1D-9CDD-3F4D-A0D5-BA2F07B1D8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780" y="4777970"/>
              <a:ext cx="0" cy="74607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接點 41">
              <a:extLst>
                <a:ext uri="{FF2B5EF4-FFF2-40B4-BE49-F238E27FC236}">
                  <a16:creationId xmlns:a16="http://schemas.microsoft.com/office/drawing/2014/main" id="{FE76A38D-F49C-2147-8A8F-E5E9F2B8B1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762780" y="5524042"/>
              <a:ext cx="152453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7" name="群組 56">
              <a:extLst>
                <a:ext uri="{FF2B5EF4-FFF2-40B4-BE49-F238E27FC236}">
                  <a16:creationId xmlns:a16="http://schemas.microsoft.com/office/drawing/2014/main" id="{1E3310A0-404F-2B43-9999-2D4E54202A59}"/>
                </a:ext>
              </a:extLst>
            </p:cNvPr>
            <p:cNvGrpSpPr/>
            <p:nvPr/>
          </p:nvGrpSpPr>
          <p:grpSpPr>
            <a:xfrm>
              <a:off x="3419872" y="2960625"/>
              <a:ext cx="5303535" cy="2691064"/>
              <a:chOff x="3410766" y="2960625"/>
              <a:chExt cx="5303535" cy="2691064"/>
            </a:xfrm>
          </p:grpSpPr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F655BC2D-3904-1F41-9D27-2596B4A55F4F}"/>
                  </a:ext>
                </a:extLst>
              </p:cNvPr>
              <p:cNvGrpSpPr/>
              <p:nvPr/>
            </p:nvGrpSpPr>
            <p:grpSpPr>
              <a:xfrm>
                <a:off x="3410766" y="2960625"/>
                <a:ext cx="5303535" cy="2691064"/>
                <a:chOff x="395752" y="908720"/>
                <a:chExt cx="8054351" cy="4086854"/>
              </a:xfrm>
            </p:grpSpPr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759ECDE8-FC77-2F41-B7B5-39625E3431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95752" y="1783147"/>
                  <a:ext cx="3895562" cy="1862513"/>
                </a:xfrm>
                <a:prstGeom prst="rect">
                  <a:avLst/>
                </a:prstGeom>
                <a:ln>
                  <a:solidFill>
                    <a:schemeClr val="bg1">
                      <a:lumMod val="85000"/>
                    </a:schemeClr>
                  </a:solidFill>
                </a:ln>
              </p:spPr>
            </p:pic>
            <p:grpSp>
              <p:nvGrpSpPr>
                <p:cNvPr id="23" name="群組 22">
                  <a:extLst>
                    <a:ext uri="{FF2B5EF4-FFF2-40B4-BE49-F238E27FC236}">
                      <a16:creationId xmlns:a16="http://schemas.microsoft.com/office/drawing/2014/main" id="{38007EC8-46E8-4A43-83E3-5005509F0263}"/>
                    </a:ext>
                  </a:extLst>
                </p:cNvPr>
                <p:cNvGrpSpPr/>
                <p:nvPr/>
              </p:nvGrpSpPr>
              <p:grpSpPr>
                <a:xfrm>
                  <a:off x="2422491" y="1268760"/>
                  <a:ext cx="2254438" cy="982749"/>
                  <a:chOff x="2422491" y="1268760"/>
                  <a:chExt cx="2254438" cy="982749"/>
                </a:xfrm>
              </p:grpSpPr>
              <p:cxnSp>
                <p:nvCxnSpPr>
                  <p:cNvPr id="27" name="直線箭頭接點 26">
                    <a:extLst>
                      <a:ext uri="{FF2B5EF4-FFF2-40B4-BE49-F238E27FC236}">
                        <a16:creationId xmlns:a16="http://schemas.microsoft.com/office/drawing/2014/main" id="{6B49C24D-8D20-F04F-A143-82A859D671D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22491" y="1268760"/>
                    <a:ext cx="2254438" cy="0"/>
                  </a:xfrm>
                  <a:prstGeom prst="straightConnector1">
                    <a:avLst/>
                  </a:prstGeom>
                  <a:ln w="19050">
                    <a:solidFill>
                      <a:schemeClr val="tx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9" name="直線接點 28">
                    <a:extLst>
                      <a:ext uri="{FF2B5EF4-FFF2-40B4-BE49-F238E27FC236}">
                        <a16:creationId xmlns:a16="http://schemas.microsoft.com/office/drawing/2014/main" id="{247FADA6-8A86-1746-842C-527F4355B9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37200" y="1268760"/>
                    <a:ext cx="0" cy="982749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24" name="群組 23">
                  <a:extLst>
                    <a:ext uri="{FF2B5EF4-FFF2-40B4-BE49-F238E27FC236}">
                      <a16:creationId xmlns:a16="http://schemas.microsoft.com/office/drawing/2014/main" id="{D8988A20-A762-B847-9983-02958BA50854}"/>
                    </a:ext>
                  </a:extLst>
                </p:cNvPr>
                <p:cNvGrpSpPr/>
                <p:nvPr/>
              </p:nvGrpSpPr>
              <p:grpSpPr>
                <a:xfrm>
                  <a:off x="4698952" y="908720"/>
                  <a:ext cx="3751151" cy="4086854"/>
                  <a:chOff x="5940152" y="1170762"/>
                  <a:chExt cx="2654450" cy="2892006"/>
                </a:xfrm>
              </p:grpSpPr>
              <p:pic>
                <p:nvPicPr>
                  <p:cNvPr id="25" name="圖片 24">
                    <a:extLst>
                      <a:ext uri="{FF2B5EF4-FFF2-40B4-BE49-F238E27FC236}">
                        <a16:creationId xmlns:a16="http://schemas.microsoft.com/office/drawing/2014/main" id="{E7C378DC-0A81-6946-9C69-24714FA555B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5940152" y="1170762"/>
                    <a:ext cx="2654450" cy="1293866"/>
                  </a:xfrm>
                  <a:prstGeom prst="rect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  <p:pic>
                <p:nvPicPr>
                  <p:cNvPr id="26" name="圖片 25">
                    <a:extLst>
                      <a:ext uri="{FF2B5EF4-FFF2-40B4-BE49-F238E27FC236}">
                        <a16:creationId xmlns:a16="http://schemas.microsoft.com/office/drawing/2014/main" id="{DE6F8265-714B-2E4D-822A-7F1A8202E62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5986391" y="2545679"/>
                    <a:ext cx="2561972" cy="1517089"/>
                  </a:xfrm>
                  <a:prstGeom prst="rect">
                    <a:avLst/>
                  </a:prstGeom>
                  <a:ln>
                    <a:solidFill>
                      <a:schemeClr val="bg1">
                        <a:lumMod val="85000"/>
                      </a:schemeClr>
                    </a:solidFill>
                  </a:ln>
                </p:spPr>
              </p:pic>
            </p:grpSp>
          </p:grpSp>
          <p:sp>
            <p:nvSpPr>
              <p:cNvPr id="49" name="橢圓 48">
                <a:extLst>
                  <a:ext uri="{FF2B5EF4-FFF2-40B4-BE49-F238E27FC236}">
                    <a16:creationId xmlns:a16="http://schemas.microsoft.com/office/drawing/2014/main" id="{BB8F5C31-7AD4-9D4F-9FC1-D95421FEF316}"/>
                  </a:ext>
                </a:extLst>
              </p:cNvPr>
              <p:cNvSpPr/>
              <p:nvPr/>
            </p:nvSpPr>
            <p:spPr>
              <a:xfrm>
                <a:off x="4691309" y="3831803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50" name="橢圓 49">
                <a:extLst>
                  <a:ext uri="{FF2B5EF4-FFF2-40B4-BE49-F238E27FC236}">
                    <a16:creationId xmlns:a16="http://schemas.microsoft.com/office/drawing/2014/main" id="{4243453E-32BE-A249-82E8-0BA0CBAA9088}"/>
                  </a:ext>
                </a:extLst>
              </p:cNvPr>
              <p:cNvSpPr/>
              <p:nvPr/>
            </p:nvSpPr>
            <p:spPr>
              <a:xfrm>
                <a:off x="3662801" y="3609032"/>
                <a:ext cx="108000" cy="1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cxnSp>
            <p:nvCxnSpPr>
              <p:cNvPr id="52" name="直線接點 51">
                <a:extLst>
                  <a:ext uri="{FF2B5EF4-FFF2-40B4-BE49-F238E27FC236}">
                    <a16:creationId xmlns:a16="http://schemas.microsoft.com/office/drawing/2014/main" id="{65CC0914-DC66-2D4F-B166-5854CDE95E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85303" y="3662449"/>
                <a:ext cx="96000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8700569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1">
            <a:extLst>
              <a:ext uri="{FF2B5EF4-FFF2-40B4-BE49-F238E27FC236}">
                <a16:creationId xmlns:a16="http://schemas.microsoft.com/office/drawing/2014/main" id="{AEAF5535-FCA5-1142-B8FC-FC3CB8DB2B9F}"/>
              </a:ext>
            </a:extLst>
          </p:cNvPr>
          <p:cNvSpPr/>
          <p:nvPr/>
        </p:nvSpPr>
        <p:spPr>
          <a:xfrm>
            <a:off x="380998" y="246402"/>
            <a:ext cx="3974977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規劃</a:t>
            </a:r>
            <a:r>
              <a:rPr lang="en-US" altLang="zh-CN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" name="Shape 201">
            <a:extLst>
              <a:ext uri="{FF2B5EF4-FFF2-40B4-BE49-F238E27FC236}">
                <a16:creationId xmlns:a16="http://schemas.microsoft.com/office/drawing/2014/main" id="{96FCB9CF-1C27-E446-885C-8F9FB6C9F161}"/>
              </a:ext>
            </a:extLst>
          </p:cNvPr>
          <p:cNvSpPr txBox="1"/>
          <p:nvPr/>
        </p:nvSpPr>
        <p:spPr>
          <a:xfrm flipH="1">
            <a:off x="2580059" y="5093065"/>
            <a:ext cx="1984730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Shape 201">
            <a:extLst>
              <a:ext uri="{FF2B5EF4-FFF2-40B4-BE49-F238E27FC236}">
                <a16:creationId xmlns:a16="http://schemas.microsoft.com/office/drawing/2014/main" id="{AA88583E-3A24-F942-8C03-D33EAAE09EC1}"/>
              </a:ext>
            </a:extLst>
          </p:cNvPr>
          <p:cNvSpPr txBox="1"/>
          <p:nvPr/>
        </p:nvSpPr>
        <p:spPr>
          <a:xfrm flipH="1">
            <a:off x="395536" y="934482"/>
            <a:ext cx="8496944" cy="49427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AutoNum type="arabicParenBoth"/>
            </a:pP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登入驗證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	        =&gt;    </a:t>
            </a:r>
            <a:r>
              <a:rPr lang="en-US" altLang="zh-TW" sz="1800" b="1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POST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/auth</a:t>
            </a:r>
          </a:p>
          <a:p>
            <a:pPr marL="342900" indent="-342900">
              <a:lnSpc>
                <a:spcPct val="150000"/>
              </a:lnSpc>
              <a:buSzPct val="100000"/>
              <a:buFontTx/>
              <a:buAutoNum type="arabicParenBoth"/>
            </a:pP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 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待辦清單資料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=&gt;    </a:t>
            </a:r>
            <a:r>
              <a:rPr lang="en-US" altLang="zh-TW" sz="18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/to-do-list/list</a:t>
            </a:r>
          </a:p>
          <a:p>
            <a:pPr marL="342900" lvl="0" indent="-342900">
              <a:lnSpc>
                <a:spcPct val="150000"/>
              </a:lnSpc>
              <a:buSzPct val="100000"/>
              <a:buAutoNum type="arabicParenBoth"/>
            </a:pP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待辦事項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細節頁面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=&gt;    </a:t>
            </a:r>
            <a:r>
              <a:rPr lang="en-US" altLang="zh-TW" sz="18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/to-do-list/detail/create</a:t>
            </a: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AutoNum type="arabicParenBoth"/>
            </a:pP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待辦事項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細節頁面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=&gt;    </a:t>
            </a:r>
            <a:r>
              <a:rPr lang="en-US" altLang="zh-TW" sz="18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/to-do-list/detail/:</a:t>
            </a:r>
            <a:r>
              <a:rPr lang="en-US" altLang="zh-TW" sz="18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to_do_id</a:t>
            </a:r>
            <a:endParaRPr lang="en-US" altLang="zh-TW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AutoNum type="arabicParenBoth"/>
            </a:pP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該待辦事項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    =&gt;    </a:t>
            </a:r>
            <a:r>
              <a:rPr lang="en-US" altLang="zh-TW" sz="18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PUT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/to-do-list/detail/:</a:t>
            </a:r>
            <a:r>
              <a:rPr lang="en-US" altLang="zh-TW" sz="18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to_do_id</a:t>
            </a:r>
            <a:endParaRPr lang="en-US" altLang="zh-TW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AutoNum type="arabicParenBoth"/>
            </a:pP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該待辦事項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 =&gt;    </a:t>
            </a:r>
            <a:r>
              <a:rPr lang="en-US" altLang="zh-TW" sz="18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DELETE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/to-do-list/detail/:</a:t>
            </a:r>
            <a:r>
              <a:rPr lang="en-US" altLang="zh-TW" sz="18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to_do_id</a:t>
            </a:r>
            <a:endParaRPr lang="en-US" altLang="zh-TW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Tx/>
              <a:buAutoNum type="arabicParenBoth"/>
            </a:pP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各頁面跳轉</a:t>
            </a: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-  p1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登入頁面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     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=&gt;    </a:t>
            </a:r>
            <a:r>
              <a:rPr lang="en-US" altLang="zh-TW" sz="18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 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/login</a:t>
            </a: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-  p2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首頁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	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=&gt;    </a:t>
            </a:r>
            <a:r>
              <a:rPr lang="en-US" altLang="zh-TW" sz="18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/welcome</a:t>
            </a: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 p3 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清單頁面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      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=&gt;    </a:t>
            </a:r>
            <a:r>
              <a:rPr lang="en-US" altLang="zh-TW" sz="18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/to-do-list/page</a:t>
            </a: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-  p4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待辦事項 細節頁面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=&gt;  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由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 (3)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、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(4)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處理</a:t>
            </a:r>
            <a:endParaRPr lang="en-US" altLang="zh-TW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Shape 201">
            <a:extLst>
              <a:ext uri="{FF2B5EF4-FFF2-40B4-BE49-F238E27FC236}">
                <a16:creationId xmlns:a16="http://schemas.microsoft.com/office/drawing/2014/main" id="{C23E535C-E58A-6149-883F-3F4D25881DB8}"/>
              </a:ext>
            </a:extLst>
          </p:cNvPr>
          <p:cNvSpPr txBox="1"/>
          <p:nvPr/>
        </p:nvSpPr>
        <p:spPr>
          <a:xfrm flipH="1">
            <a:off x="6314281" y="5928687"/>
            <a:ext cx="2565103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5867577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1">
            <a:extLst>
              <a:ext uri="{FF2B5EF4-FFF2-40B4-BE49-F238E27FC236}">
                <a16:creationId xmlns:a16="http://schemas.microsoft.com/office/drawing/2014/main" id="{AEAF5535-FCA5-1142-B8FC-FC3CB8DB2B9F}"/>
              </a:ext>
            </a:extLst>
          </p:cNvPr>
          <p:cNvSpPr/>
          <p:nvPr/>
        </p:nvSpPr>
        <p:spPr>
          <a:xfrm>
            <a:off x="380998" y="246402"/>
            <a:ext cx="3974977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開發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Tip #1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" name="Shape 201">
            <a:extLst>
              <a:ext uri="{FF2B5EF4-FFF2-40B4-BE49-F238E27FC236}">
                <a16:creationId xmlns:a16="http://schemas.microsoft.com/office/drawing/2014/main" id="{96FCB9CF-1C27-E446-885C-8F9FB6C9F161}"/>
              </a:ext>
            </a:extLst>
          </p:cNvPr>
          <p:cNvSpPr txBox="1"/>
          <p:nvPr/>
        </p:nvSpPr>
        <p:spPr>
          <a:xfrm flipH="1">
            <a:off x="2580059" y="5093065"/>
            <a:ext cx="1984730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6" name="Shape 201">
            <a:extLst>
              <a:ext uri="{FF2B5EF4-FFF2-40B4-BE49-F238E27FC236}">
                <a16:creationId xmlns:a16="http://schemas.microsoft.com/office/drawing/2014/main" id="{AA88583E-3A24-F942-8C03-D33EAAE09EC1}"/>
              </a:ext>
            </a:extLst>
          </p:cNvPr>
          <p:cNvSpPr txBox="1"/>
          <p:nvPr/>
        </p:nvSpPr>
        <p:spPr>
          <a:xfrm flipH="1">
            <a:off x="912688" y="1340768"/>
            <a:ext cx="7475736" cy="47516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(2) 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 </a:t>
            </a: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待辦清單資料</a:t>
            </a: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=&gt;    </a:t>
            </a:r>
            <a:r>
              <a:rPr lang="en-US" altLang="zh-TW" sz="16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/to-do-list/list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ajax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拉資料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期望回應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res.json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({ ... })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(3)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</a:t>
            </a: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待辦事項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細節頁面</a:t>
            </a: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=&gt;    </a:t>
            </a:r>
            <a:r>
              <a:rPr lang="en-US" altLang="zh-TW" sz="16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/to-do-list/detail/create</a:t>
            </a:r>
            <a:endParaRPr lang="en-US" altLang="zh-CN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(4)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編輯</a:t>
            </a: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待辦事項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細節頁面</a:t>
            </a: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=&gt;    </a:t>
            </a:r>
            <a:r>
              <a:rPr lang="en-US" altLang="zh-TW" sz="1600" b="1" dirty="0">
                <a:solidFill>
                  <a:schemeClr val="accent5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/to-do-list/detail/:</a:t>
            </a:r>
            <a:r>
              <a:rPr lang="en-US" altLang="zh-TW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to_do_id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用 </a:t>
            </a:r>
            <a:r>
              <a:rPr lang="en-US" altLang="zh-TW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hbs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帶資料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期望回應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res.render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("***.html" , { *** } );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(5) 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該待辦事項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=&gt;    </a:t>
            </a:r>
            <a:r>
              <a:rPr lang="en-US" altLang="zh-TW" sz="1600" b="1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PUT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/to-do-list/detail/:</a:t>
            </a:r>
            <a:r>
              <a:rPr lang="en-US" altLang="zh-TW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to_do_id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前端有 </a:t>
            </a:r>
            <a:r>
              <a:rPr lang="en-US" altLang="zh-TW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req.query.mode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區分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create / edit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模式</a:t>
            </a:r>
            <a:endParaRPr lang="en-US" altLang="zh-CN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- 200 : 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回應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res.json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({ message :“ok.”}) ,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前端即會跳對應訊息</a:t>
            </a:r>
            <a:endParaRPr lang="en-US" altLang="zh-CN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(6 )</a:t>
            </a:r>
            <a:r>
              <a:rPr lang="zh-CN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TW" altLang="en-US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該待辦事項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 =&gt;    </a:t>
            </a:r>
            <a:r>
              <a:rPr lang="en-US" altLang="zh-TW" sz="1600" b="1" dirty="0">
                <a:solidFill>
                  <a:srgbClr val="C0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DELETE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/to-do-list/detail/:</a:t>
            </a:r>
            <a:r>
              <a:rPr lang="en-US" altLang="zh-TW" sz="16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to_do_id</a:t>
            </a:r>
            <a:endParaRPr lang="en-US" altLang="zh-TW" sz="16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- 200 : 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回應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res.json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({ message :“ok.”}) , </a:t>
            </a:r>
            <a:r>
              <a:rPr lang="zh-CN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前端即會跳對應訊息</a:t>
            </a:r>
            <a:endParaRPr lang="en-US" altLang="zh-CN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</a:t>
            </a:r>
          </a:p>
        </p:txBody>
      </p:sp>
      <p:sp>
        <p:nvSpPr>
          <p:cNvPr id="38" name="Shape 201">
            <a:extLst>
              <a:ext uri="{FF2B5EF4-FFF2-40B4-BE49-F238E27FC236}">
                <a16:creationId xmlns:a16="http://schemas.microsoft.com/office/drawing/2014/main" id="{C23E535C-E58A-6149-883F-3F4D25881DB8}"/>
              </a:ext>
            </a:extLst>
          </p:cNvPr>
          <p:cNvSpPr txBox="1"/>
          <p:nvPr/>
        </p:nvSpPr>
        <p:spPr>
          <a:xfrm flipH="1">
            <a:off x="6314281" y="5928687"/>
            <a:ext cx="2565103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Shape 201">
            <a:extLst>
              <a:ext uri="{FF2B5EF4-FFF2-40B4-BE49-F238E27FC236}">
                <a16:creationId xmlns:a16="http://schemas.microsoft.com/office/drawing/2014/main" id="{93B015C9-A9B9-7C40-992D-C0E4E22366D5}"/>
              </a:ext>
            </a:extLst>
          </p:cNvPr>
          <p:cNvSpPr txBox="1"/>
          <p:nvPr/>
        </p:nvSpPr>
        <p:spPr>
          <a:xfrm flipH="1">
            <a:off x="393614" y="765573"/>
            <a:ext cx="2362175" cy="4551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 API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補充說明</a:t>
            </a:r>
            <a:endParaRPr lang="en-US" altLang="zh-TW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88466265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1">
            <a:extLst>
              <a:ext uri="{FF2B5EF4-FFF2-40B4-BE49-F238E27FC236}">
                <a16:creationId xmlns:a16="http://schemas.microsoft.com/office/drawing/2014/main" id="{AEAF5535-FCA5-1142-B8FC-FC3CB8DB2B9F}"/>
              </a:ext>
            </a:extLst>
          </p:cNvPr>
          <p:cNvSpPr/>
          <p:nvPr/>
        </p:nvSpPr>
        <p:spPr>
          <a:xfrm>
            <a:off x="380998" y="246402"/>
            <a:ext cx="3974977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開發 </a:t>
            </a:r>
            <a:r>
              <a:rPr lang="en-US" altLang="zh-TW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Tip #2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" name="Shape 201">
            <a:extLst>
              <a:ext uri="{FF2B5EF4-FFF2-40B4-BE49-F238E27FC236}">
                <a16:creationId xmlns:a16="http://schemas.microsoft.com/office/drawing/2014/main" id="{96FCB9CF-1C27-E446-885C-8F9FB6C9F161}"/>
              </a:ext>
            </a:extLst>
          </p:cNvPr>
          <p:cNvSpPr txBox="1"/>
          <p:nvPr/>
        </p:nvSpPr>
        <p:spPr>
          <a:xfrm flipH="1">
            <a:off x="2580059" y="5093065"/>
            <a:ext cx="1984730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38" name="Shape 201">
            <a:extLst>
              <a:ext uri="{FF2B5EF4-FFF2-40B4-BE49-F238E27FC236}">
                <a16:creationId xmlns:a16="http://schemas.microsoft.com/office/drawing/2014/main" id="{C23E535C-E58A-6149-883F-3F4D25881DB8}"/>
              </a:ext>
            </a:extLst>
          </p:cNvPr>
          <p:cNvSpPr txBox="1"/>
          <p:nvPr/>
        </p:nvSpPr>
        <p:spPr>
          <a:xfrm flipH="1">
            <a:off x="6314281" y="5928687"/>
            <a:ext cx="2565103" cy="35215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endParaRPr lang="en-US" altLang="zh-TW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Shape 201">
            <a:extLst>
              <a:ext uri="{FF2B5EF4-FFF2-40B4-BE49-F238E27FC236}">
                <a16:creationId xmlns:a16="http://schemas.microsoft.com/office/drawing/2014/main" id="{94A53BA8-E2DB-D54A-A599-7D31396ADE50}"/>
              </a:ext>
            </a:extLst>
          </p:cNvPr>
          <p:cNvSpPr txBox="1"/>
          <p:nvPr/>
        </p:nvSpPr>
        <p:spPr>
          <a:xfrm flipH="1">
            <a:off x="962087" y="1220744"/>
            <a:ext cx="7778787" cy="503969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[Views]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application/views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to-do-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list.html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: 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清單頁面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- 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to-do-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detail.html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: 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待辦事項 細節頁面</a:t>
            </a:r>
          </a:p>
          <a:p>
            <a:pPr lvl="0">
              <a:lnSpc>
                <a:spcPct val="150000"/>
              </a:lnSpc>
              <a:buSzPct val="100000"/>
            </a:pPr>
            <a:endParaRPr lang="zh-TW" altLang="en-US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application/json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main.js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            : 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登入頁面所用之 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dramas.js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       : 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影集頁面所用之 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- 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to-do-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list.js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   : 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清單頁面所用之 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- 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to-do-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detail.js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: 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細節頁面所用之主要 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- 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to-do-detail-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helper.js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: 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細節頁面所用之輔助 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</a:t>
            </a:r>
          </a:p>
          <a:p>
            <a:pPr lvl="0">
              <a:lnSpc>
                <a:spcPct val="150000"/>
              </a:lnSpc>
              <a:buSzPct val="100000"/>
            </a:pPr>
            <a:endParaRPr lang="zh-TW" altLang="en-US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</a:t>
            </a:r>
            <a:r>
              <a:rPr lang="en-US" altLang="zh-CN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Model]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帳密部分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可在 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 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members collection ,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作為儲存會員資料用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en-US" altLang="zh-CN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misc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/sample4.json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為測試資料 </a:t>
            </a:r>
            <a:r>
              <a:rPr lang="en-US" altLang="zh-TW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可建立於 </a:t>
            </a:r>
            <a:r>
              <a:rPr lang="en-US" altLang="zh-CN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 </a:t>
            </a:r>
            <a:r>
              <a:rPr lang="zh-TW" altLang="en-US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</a:t>
            </a:r>
          </a:p>
        </p:txBody>
      </p:sp>
      <p:sp>
        <p:nvSpPr>
          <p:cNvPr id="8" name="Shape 201">
            <a:extLst>
              <a:ext uri="{FF2B5EF4-FFF2-40B4-BE49-F238E27FC236}">
                <a16:creationId xmlns:a16="http://schemas.microsoft.com/office/drawing/2014/main" id="{D18C7A01-1A46-6A42-9644-7C046F866760}"/>
              </a:ext>
            </a:extLst>
          </p:cNvPr>
          <p:cNvSpPr txBox="1"/>
          <p:nvPr/>
        </p:nvSpPr>
        <p:spPr>
          <a:xfrm flipH="1">
            <a:off x="393614" y="765573"/>
            <a:ext cx="2362175" cy="4551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2.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相關檔案說明</a:t>
            </a:r>
            <a:endParaRPr lang="en-US" altLang="zh-TW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215321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91">
            <a:extLst>
              <a:ext uri="{FF2B5EF4-FFF2-40B4-BE49-F238E27FC236}">
                <a16:creationId xmlns:a16="http://schemas.microsoft.com/office/drawing/2014/main" id="{AEAF5535-FCA5-1142-B8FC-FC3CB8DB2B9F}"/>
              </a:ext>
            </a:extLst>
          </p:cNvPr>
          <p:cNvSpPr/>
          <p:nvPr/>
        </p:nvSpPr>
        <p:spPr>
          <a:xfrm>
            <a:off x="380998" y="246402"/>
            <a:ext cx="3974977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其他</a:t>
            </a:r>
            <a:endParaRPr lang="zh-TW" altLang="zh-TW" sz="24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5" name="Shape 201">
            <a:extLst>
              <a:ext uri="{FF2B5EF4-FFF2-40B4-BE49-F238E27FC236}">
                <a16:creationId xmlns:a16="http://schemas.microsoft.com/office/drawing/2014/main" id="{9338FEBF-940B-6E4D-9829-D4AA32605CAF}"/>
              </a:ext>
            </a:extLst>
          </p:cNvPr>
          <p:cNvSpPr txBox="1"/>
          <p:nvPr/>
        </p:nvSpPr>
        <p:spPr>
          <a:xfrm flipH="1">
            <a:off x="539552" y="985897"/>
            <a:ext cx="7316452" cy="488620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AutoNum type="arabicParenBoth"/>
            </a:pP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照片上傳</a:t>
            </a: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-  POST      /images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-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18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multer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做檔案上傳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功能</a:t>
            </a:r>
            <a:endParaRPr lang="en-US" altLang="zh-TW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檔案落地到特定資料夾</a:t>
            </a: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,  ex : application/images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-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路徑存入到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8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</a:t>
            </a: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 lvl="0">
              <a:lnSpc>
                <a:spcPct val="150000"/>
              </a:lnSpc>
              <a:buSzPct val="100000"/>
            </a:pP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AutoNum type="arabicParenBoth" startAt="2"/>
            </a:pP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照片刪除</a:t>
            </a: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-  DELETE    /images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-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刪除檔案</a:t>
            </a:r>
            <a:endParaRPr lang="en-US" altLang="zh-CN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-  </a:t>
            </a:r>
            <a:r>
              <a:rPr lang="zh-CN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更新資料庫</a:t>
            </a:r>
            <a:r>
              <a:rPr lang="zh-TW" altLang="en-US" sz="1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照片路徑</a:t>
            </a:r>
            <a:endParaRPr lang="en-US" altLang="zh-TW" sz="1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F2BF26B-1A9A-CF44-84EB-286CB4DB7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717032"/>
            <a:ext cx="3178719" cy="1842915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62103515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24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Review</a:t>
            </a:r>
            <a:endParaRPr lang="zh-TW" sz="24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A366A899-E8C7-DB46-BBD4-D4AD4B81338B}"/>
              </a:ext>
            </a:extLst>
          </p:cNvPr>
          <p:cNvSpPr txBox="1"/>
          <p:nvPr/>
        </p:nvSpPr>
        <p:spPr>
          <a:xfrm flipH="1">
            <a:off x="467544" y="742637"/>
            <a:ext cx="367240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7</a:t>
            </a:r>
            <a:r>
              <a:rPr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堂課中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你</a:t>
            </a:r>
            <a:r>
              <a:rPr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妳</a:t>
            </a:r>
            <a:r>
              <a:rPr lang="zh-TW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將會學到</a:t>
            </a:r>
            <a:endParaRPr lang="en-US" altLang="zh-TW" sz="20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F739ABD-BD4E-EF46-8132-379D20EE03D3}"/>
              </a:ext>
            </a:extLst>
          </p:cNvPr>
          <p:cNvSpPr/>
          <p:nvPr/>
        </p:nvSpPr>
        <p:spPr>
          <a:xfrm>
            <a:off x="1115616" y="1296634"/>
            <a:ext cx="4572000" cy="189366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介紹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&amp;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基礎教學</a:t>
            </a:r>
            <a:endParaRPr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Express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架站框架</a:t>
            </a:r>
            <a:endParaRPr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MVC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架構開發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＆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RestFul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API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設計</a:t>
            </a:r>
            <a:endParaRPr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教學與操作</a:t>
            </a:r>
            <a:endParaRPr lang="en-US" altLang="zh-TW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實戰！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To-Do-List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系統設計</a:t>
            </a:r>
            <a:endParaRPr lang="zh-TW" altLang="en-US" sz="1600" dirty="0"/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D07DA8BA-8EE2-1A4F-B7A6-5163D8906CF7}"/>
              </a:ext>
            </a:extLst>
          </p:cNvPr>
          <p:cNvSpPr txBox="1"/>
          <p:nvPr/>
        </p:nvSpPr>
        <p:spPr>
          <a:xfrm flipH="1">
            <a:off x="467544" y="3467292"/>
            <a:ext cx="367240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上課沒教的事</a:t>
            </a:r>
            <a:endParaRPr lang="en-US" altLang="zh-TW" sz="20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E88BF3E-3F3F-EB42-A247-6C9C3A732D95}"/>
              </a:ext>
            </a:extLst>
          </p:cNvPr>
          <p:cNvSpPr/>
          <p:nvPr/>
        </p:nvSpPr>
        <p:spPr>
          <a:xfrm>
            <a:off x="1115616" y="4021289"/>
            <a:ext cx="5400600" cy="1893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JWT 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實作登入驗證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 Json Web Token )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MongoDB  aggregation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Stream &amp; Buffer</a:t>
            </a:r>
            <a:endParaRPr lang="en-US" altLang="zh-CN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docker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eploy  your  server 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2592709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381000" y="246402"/>
            <a:ext cx="836746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Q</a:t>
            </a:r>
            <a:r>
              <a:rPr lang="zh-TW" altLang="en-US" sz="3000" b="1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 </a:t>
            </a:r>
            <a:r>
              <a:rPr lang="en-US" altLang="zh-TW" sz="3000" b="1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&amp;</a:t>
            </a:r>
            <a:r>
              <a:rPr lang="zh-TW" altLang="en-US" sz="3000" b="1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 </a:t>
            </a:r>
            <a:r>
              <a:rPr lang="en-US" altLang="zh-TW" sz="3000" b="1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A</a:t>
            </a:r>
            <a:r>
              <a:rPr lang="zh-TW" altLang="en-US" sz="3000" b="1" dirty="0">
                <a:solidFill>
                  <a:schemeClr val="tx1"/>
                </a:solidFill>
                <a:latin typeface="Noto Sans CJK TC Medium" pitchFamily="34" charset="-120"/>
                <a:ea typeface="Noto Sans CJK TC Medium" pitchFamily="34" charset="-120"/>
                <a:sym typeface="Arial"/>
              </a:rPr>
              <a:t> </a:t>
            </a:r>
            <a:endParaRPr lang="zh-TW" sz="3000" b="1" dirty="0">
              <a:solidFill>
                <a:schemeClr val="tx1"/>
              </a:solidFill>
              <a:latin typeface="Noto Sans CJK TC Medium" pitchFamily="34" charset="-120"/>
              <a:ea typeface="Noto Sans CJK TC Medium" pitchFamily="34" charset="-120"/>
              <a:sym typeface="Arial"/>
            </a:endParaRPr>
          </a:p>
        </p:txBody>
      </p:sp>
      <p:sp>
        <p:nvSpPr>
          <p:cNvPr id="6" name="Shape 201"/>
          <p:cNvSpPr txBox="1"/>
          <p:nvPr/>
        </p:nvSpPr>
        <p:spPr>
          <a:xfrm flipH="1">
            <a:off x="395536" y="1196752"/>
            <a:ext cx="8352928" cy="396044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100000"/>
            </a:pPr>
            <a:endParaRPr lang="en-US" altLang="zh-TW" sz="16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0" indent="-285750">
              <a:buSzPct val="100000"/>
              <a:buFont typeface="Wingdings" pitchFamily="2" charset="2"/>
              <a:buChar char="l"/>
            </a:pPr>
            <a:endParaRPr lang="en-US" altLang="zh-TW" sz="1600" b="1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0" indent="-285750">
              <a:buSzPct val="100000"/>
              <a:buFont typeface="Wingdings" pitchFamily="2" charset="2"/>
              <a:buChar char="l"/>
            </a:pPr>
            <a:endParaRPr lang="en-US" altLang="zh-TW" sz="1600" dirty="0">
              <a:solidFill>
                <a:srgbClr val="000000"/>
              </a:solidFill>
              <a:latin typeface="Noto Sans CJK TC Regular" pitchFamily="34" charset="-120"/>
              <a:ea typeface="Noto Sans CJK TC Regular" pitchFamily="34" charset="-120"/>
              <a:sym typeface="Arial"/>
            </a:endParaRPr>
          </a:p>
          <a:p>
            <a:pPr marL="285750" lvl="0" indent="-285750">
              <a:buSzPct val="100000"/>
              <a:buFont typeface="Wingdings" pitchFamily="2" charset="2"/>
              <a:buChar char="l"/>
            </a:pPr>
            <a:endParaRPr lang="en-US" altLang="zh-TW" sz="1600" dirty="0">
              <a:solidFill>
                <a:srgbClr val="000000"/>
              </a:solidFill>
              <a:latin typeface="Noto Sans CJK TC Regular" pitchFamily="34" charset="-120"/>
              <a:ea typeface="Noto Sans CJK TC Regular" pitchFamily="34" charset="-120"/>
              <a:sym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380" y="1052736"/>
            <a:ext cx="6336704" cy="467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53052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7200" b="1" dirty="0"/>
              <a:t>Thanks</a:t>
            </a:r>
            <a:r>
              <a:rPr lang="en-US" altLang="zh-TW" sz="7200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4613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01">
            <a:extLst>
              <a:ext uri="{FF2B5EF4-FFF2-40B4-BE49-F238E27FC236}">
                <a16:creationId xmlns:a16="http://schemas.microsoft.com/office/drawing/2014/main" id="{F78F9C1B-7E9A-9647-B139-E30CC80C5147}"/>
              </a:ext>
            </a:extLst>
          </p:cNvPr>
          <p:cNvSpPr txBox="1"/>
          <p:nvPr/>
        </p:nvSpPr>
        <p:spPr>
          <a:xfrm flipH="1">
            <a:off x="393367" y="1018256"/>
            <a:ext cx="7274977" cy="51470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眾多第三方套件</a:t>
            </a:r>
            <a:endParaRPr lang="zh-TW" altLang="en-US" sz="2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眾多標準函式庫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ex: fs / crypto / http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-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強大的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社群開源維護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ex: express / </a:t>
            </a:r>
            <a:r>
              <a:rPr lang="en-US" altLang="zh-TW" sz="20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axios</a:t>
            </a:r>
            <a:endPara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函式語言編程</a:t>
            </a:r>
            <a:r>
              <a:rPr lang="en-US" altLang="zh-CN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 FP )</a:t>
            </a:r>
            <a:endParaRPr lang="en-US" altLang="zh-CN" sz="2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First-Class for function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Pure function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- 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Function Chaining</a:t>
            </a:r>
          </a:p>
        </p:txBody>
      </p:sp>
      <p:sp>
        <p:nvSpPr>
          <p:cNvPr id="6" name="Shape 191">
            <a:extLst>
              <a:ext uri="{FF2B5EF4-FFF2-40B4-BE49-F238E27FC236}">
                <a16:creationId xmlns:a16="http://schemas.microsoft.com/office/drawing/2014/main" id="{8131EEE9-6EDB-4E48-8FAD-65D5EB3C7723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Node.js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特性介紹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3" name="Shape 201">
            <a:extLst>
              <a:ext uri="{FF2B5EF4-FFF2-40B4-BE49-F238E27FC236}">
                <a16:creationId xmlns:a16="http://schemas.microsoft.com/office/drawing/2014/main" id="{67F74AAE-0369-B14D-ACDC-9A19437DFE06}"/>
              </a:ext>
            </a:extLst>
          </p:cNvPr>
          <p:cNvSpPr txBox="1"/>
          <p:nvPr/>
        </p:nvSpPr>
        <p:spPr>
          <a:xfrm flipH="1">
            <a:off x="4716016" y="3645024"/>
            <a:ext cx="4262253" cy="21947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ex: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let  test = [1 , 2 , 3 ,4 ,5 ]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let  result = </a:t>
            </a:r>
            <a:r>
              <a:rPr lang="en-US" altLang="zh-TW" sz="18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test.map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(n =&gt; n *2)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	 .filter(n =&gt; n&gt;3)</a:t>
            </a:r>
          </a:p>
          <a:p>
            <a:pPr lvl="1">
              <a:lnSpc>
                <a:spcPct val="150000"/>
              </a:lnSpc>
              <a:buSzPct val="100000"/>
            </a:pPr>
            <a:endParaRPr lang="en-US" altLang="zh-TW" sz="11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1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8EAD1299-2972-E547-ADE4-76073BA6FA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56176" y="1188666"/>
            <a:ext cx="2448272" cy="14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743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304673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誰使用了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Node.js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F78F9C1B-7E9A-9647-B139-E30CC80C5147}"/>
              </a:ext>
            </a:extLst>
          </p:cNvPr>
          <p:cNvSpPr txBox="1"/>
          <p:nvPr/>
        </p:nvSpPr>
        <p:spPr>
          <a:xfrm flipH="1">
            <a:off x="381000" y="5085184"/>
            <a:ext cx="8640955" cy="5435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Reference: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dirty="0">
                <a:hlinkClick r:id="rId3"/>
              </a:rPr>
              <a:t>https://softwarebrothers.co/blog/companies-that-use-node-js/</a:t>
            </a:r>
            <a:endParaRPr lang="en-US" altLang="zh-CN" sz="2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dirty="0">
                <a:hlinkClick r:id="rId3"/>
              </a:rPr>
              <a:t>      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E805427-9641-0E42-A67A-9A141D4DB9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859" y="1000455"/>
            <a:ext cx="1328936" cy="132893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E6C1E5A1-694F-2748-AD70-7FC4B378E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3746" y="1216591"/>
            <a:ext cx="896663" cy="896663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8E98270-3A00-A745-B5EB-1F19B04C98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16016" y="1000455"/>
            <a:ext cx="2031708" cy="1328936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DA4A84C-294F-7B41-8150-288FDBE177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8270" y="1091230"/>
            <a:ext cx="1147384" cy="114738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672A8A5A-761A-E248-B005-E3E5F90E2A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2903010"/>
            <a:ext cx="1619275" cy="1619275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61C5DBAD-5D9D-084E-82A4-C23825A47E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87609" y="2910309"/>
            <a:ext cx="1625600" cy="1625600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79EE0D1-4810-F943-8E28-D97AC7E926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27745" y="2847495"/>
            <a:ext cx="1625600" cy="162560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781E4885-2168-2D44-B302-29A2895ACCA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0167" y="2847495"/>
            <a:ext cx="1625600" cy="16256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C602806E-30F2-7544-BA7C-081E022D9D5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0680" y="3132559"/>
            <a:ext cx="1701800" cy="1181100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21793A9-1653-574F-BC04-A31D93D24524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7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44208" y="858670"/>
            <a:ext cx="2448272" cy="149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246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201">
            <a:extLst>
              <a:ext uri="{FF2B5EF4-FFF2-40B4-BE49-F238E27FC236}">
                <a16:creationId xmlns:a16="http://schemas.microsoft.com/office/drawing/2014/main" id="{14B3FD01-01CE-E047-94C7-DEAD3BCFD1AD}"/>
              </a:ext>
            </a:extLst>
          </p:cNvPr>
          <p:cNvSpPr txBox="1"/>
          <p:nvPr/>
        </p:nvSpPr>
        <p:spPr>
          <a:xfrm flipH="1">
            <a:off x="467543" y="864096"/>
            <a:ext cx="8295454" cy="5435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400" dirty="0">
                <a:hlinkClick r:id="rId3"/>
              </a:rPr>
              <a:t>https://nodejs.org/en/</a:t>
            </a:r>
            <a:endParaRPr lang="en-US" altLang="zh-CN" sz="2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第一次安裝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Node.js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就上手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60648C-621F-E54D-BB5E-25A4DCBBB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3978" y="1772816"/>
            <a:ext cx="5462585" cy="422108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946966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46402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 err="1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VSCode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9" name="Shape 201">
            <a:extLst>
              <a:ext uri="{FF2B5EF4-FFF2-40B4-BE49-F238E27FC236}">
                <a16:creationId xmlns:a16="http://schemas.microsoft.com/office/drawing/2014/main" id="{B9E15AA6-143C-9346-95A9-BB7520B4DA52}"/>
              </a:ext>
            </a:extLst>
          </p:cNvPr>
          <p:cNvSpPr txBox="1"/>
          <p:nvPr/>
        </p:nvSpPr>
        <p:spPr>
          <a:xfrm flipH="1">
            <a:off x="395908" y="940770"/>
            <a:ext cx="5544616" cy="864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開發</a:t>
            </a:r>
            <a:r>
              <a:rPr lang="zh-TW" altLang="en-US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的好用</a:t>
            </a:r>
            <a:r>
              <a:rPr lang="en-US" altLang="zh-CN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IDE</a:t>
            </a:r>
            <a:endParaRPr lang="en-US" altLang="zh-TW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9AD2B3B-EEA7-A74A-B2EB-FA81B6B04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836" y="1956598"/>
            <a:ext cx="7524328" cy="363264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177787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About Me.</a:t>
            </a:r>
            <a:endParaRPr 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Shape 201"/>
          <p:cNvSpPr txBox="1"/>
          <p:nvPr/>
        </p:nvSpPr>
        <p:spPr>
          <a:xfrm flipH="1">
            <a:off x="3923928" y="1077722"/>
            <a:ext cx="5051811" cy="53036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numCol="1" anchor="t" anchorCtr="0">
            <a:no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latin typeface="Noto Sans CJK TC Regular" pitchFamily="34" charset="-120"/>
                <a:ea typeface="Noto Sans CJK TC Regular" pitchFamily="34" charset="-120"/>
                <a:hlinkClick r:id="rId3"/>
              </a:rPr>
              <a:t>愛數據</a:t>
            </a:r>
            <a:r>
              <a:rPr lang="zh-TW" altLang="en-US" sz="2000" dirty="0">
                <a:latin typeface="Noto Sans CJK TC Regular" pitchFamily="34" charset="-120"/>
                <a:ea typeface="Noto Sans CJK TC Regular" pitchFamily="34" charset="-120"/>
                <a:hlinkClick r:id="rId3"/>
              </a:rPr>
              <a:t>  </a:t>
            </a:r>
            <a:r>
              <a:rPr lang="en-US" altLang="zh-TW" sz="2000" dirty="0" err="1">
                <a:latin typeface="Noto Sans CJK TC Regular" pitchFamily="34" charset="-120"/>
                <a:ea typeface="Noto Sans CJK TC Regular" pitchFamily="34" charset="-120"/>
                <a:hlinkClick r:id="rId3"/>
              </a:rPr>
              <a:t>Insighteye</a:t>
            </a:r>
            <a:r>
              <a:rPr lang="zh-TW" altLang="en-US" sz="20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dirty="0">
                <a:latin typeface="Noto Sans CJK TC Regular" pitchFamily="34" charset="-120"/>
                <a:ea typeface="Noto Sans CJK TC Regular" pitchFamily="34" charset="-120"/>
              </a:rPr>
              <a:t>共同</a:t>
            </a:r>
            <a:r>
              <a:rPr lang="zh-TW" altLang="en-US" sz="2000" dirty="0">
                <a:latin typeface="Noto Sans CJK TC Regular" pitchFamily="34" charset="-120"/>
                <a:ea typeface="Noto Sans CJK TC Regular" pitchFamily="34" charset="-120"/>
              </a:rPr>
              <a:t>創辦人</a:t>
            </a:r>
            <a:endParaRPr lang="en-US" altLang="zh-TW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buSzPct val="100000"/>
              <a:buFont typeface="Wingdings" pitchFamily="2" charset="2"/>
              <a:buChar char="l"/>
            </a:pPr>
            <a:r>
              <a:rPr lang="en-US" altLang="zh-TW" sz="2000" dirty="0">
                <a:latin typeface="Noto Sans CJK TC Regular" pitchFamily="34" charset="-120"/>
                <a:ea typeface="Noto Sans CJK TC Regular" pitchFamily="34" charset="-120"/>
                <a:hlinkClick r:id="rId4"/>
              </a:rPr>
              <a:t>mentorJe</a:t>
            </a:r>
            <a:r>
              <a:rPr lang="zh-TW" altLang="en-US" sz="2000" dirty="0">
                <a:latin typeface="Noto Sans CJK TC Regular" pitchFamily="34" charset="-120"/>
                <a:ea typeface="Noto Sans CJK TC Regular" pitchFamily="34" charset="-120"/>
                <a:hlinkClick r:id="rId4"/>
              </a:rPr>
              <a:t>！傑夫尬程式  </a:t>
            </a:r>
            <a:r>
              <a:rPr lang="zh-CN" altLang="en-US" sz="2000" dirty="0">
                <a:latin typeface="Noto Sans CJK TC Regular" pitchFamily="34" charset="-120"/>
                <a:ea typeface="Noto Sans CJK TC Regular" pitchFamily="34" charset="-120"/>
                <a:hlinkClick r:id="rId4"/>
              </a:rPr>
              <a:t>頻道講師</a:t>
            </a:r>
            <a:endParaRPr lang="en-US" altLang="zh-TW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latin typeface="Noto Sans CJK TC Regular" pitchFamily="34" charset="-120"/>
                <a:ea typeface="Noto Sans CJK TC Regular" pitchFamily="34" charset="-120"/>
              </a:rPr>
              <a:t>專任講師</a:t>
            </a:r>
            <a:endParaRPr lang="en-US" altLang="zh-CN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latin typeface="Noto Sans CJK TC Regular" pitchFamily="34" charset="-120"/>
                <a:ea typeface="Noto Sans CJK TC Regular" pitchFamily="34" charset="-120"/>
              </a:rPr>
              <a:t>系統架構規劃</a:t>
            </a:r>
            <a:endParaRPr lang="en-US" altLang="zh-CN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</a:pPr>
            <a:endParaRPr lang="en-US" altLang="zh-TW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altLang="en-US" sz="20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</a:pPr>
            <a:endParaRPr lang="en-US" altLang="zh-TW" sz="20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</a:pPr>
            <a:endParaRPr lang="en-US" altLang="zh-TW" sz="2000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7" name="Shape 201"/>
          <p:cNvSpPr txBox="1"/>
          <p:nvPr/>
        </p:nvSpPr>
        <p:spPr>
          <a:xfrm flipH="1">
            <a:off x="4973669" y="186868"/>
            <a:ext cx="2628125" cy="8892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TW" sz="3200" b="1" dirty="0">
                <a:latin typeface="Noto Sans CJK TC Regular" pitchFamily="34" charset="-120"/>
                <a:ea typeface="Noto Sans CJK TC Regular" pitchFamily="34" charset="-120"/>
              </a:rPr>
              <a:t>Jeff</a:t>
            </a:r>
            <a:r>
              <a:rPr lang="zh-TW" altLang="en-US" sz="3200" b="1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3200" b="1" dirty="0">
                <a:latin typeface="Noto Sans CJK TC Regular" pitchFamily="34" charset="-120"/>
                <a:ea typeface="Noto Sans CJK TC Regular" pitchFamily="34" charset="-120"/>
              </a:rPr>
              <a:t>– </a:t>
            </a:r>
            <a:r>
              <a:rPr lang="zh-CN" altLang="en-US" sz="3200" b="1" dirty="0">
                <a:latin typeface="Noto Sans CJK TC Regular" pitchFamily="34" charset="-120"/>
                <a:ea typeface="Noto Sans CJK TC Regular" pitchFamily="34" charset="-120"/>
              </a:rPr>
              <a:t>鄭宇軒</a:t>
            </a:r>
            <a:r>
              <a:rPr lang="en-US" altLang="zh-TW" sz="3600" b="1" dirty="0">
                <a:latin typeface="Noto Sans CJK TC Regular" pitchFamily="34" charset="-120"/>
                <a:ea typeface="Noto Sans CJK TC Regular" pitchFamily="34" charset="-120"/>
              </a:rPr>
              <a:t> </a:t>
            </a:r>
          </a:p>
        </p:txBody>
      </p:sp>
      <p:sp>
        <p:nvSpPr>
          <p:cNvPr id="10" name="Shape 201">
            <a:extLst>
              <a:ext uri="{FF2B5EF4-FFF2-40B4-BE49-F238E27FC236}">
                <a16:creationId xmlns:a16="http://schemas.microsoft.com/office/drawing/2014/main" id="{4DA40404-D744-6043-964C-5DEE392A4666}"/>
              </a:ext>
            </a:extLst>
          </p:cNvPr>
          <p:cNvSpPr txBox="1"/>
          <p:nvPr/>
        </p:nvSpPr>
        <p:spPr>
          <a:xfrm flipH="1">
            <a:off x="3936539" y="3140968"/>
            <a:ext cx="5464957" cy="24482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000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9" name="Shape 201">
            <a:extLst>
              <a:ext uri="{FF2B5EF4-FFF2-40B4-BE49-F238E27FC236}">
                <a16:creationId xmlns:a16="http://schemas.microsoft.com/office/drawing/2014/main" id="{4E187A3E-4BD4-A145-82A4-DBD7DC761C04}"/>
              </a:ext>
            </a:extLst>
          </p:cNvPr>
          <p:cNvSpPr txBox="1"/>
          <p:nvPr/>
        </p:nvSpPr>
        <p:spPr>
          <a:xfrm flipH="1">
            <a:off x="4165502" y="4208610"/>
            <a:ext cx="4462220" cy="223224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TW" sz="1800" dirty="0">
                <a:latin typeface="Noto Sans CJK TC Regular" pitchFamily="34" charset="-120"/>
                <a:ea typeface="Noto Sans CJK TC Regular" pitchFamily="34" charset="-120"/>
              </a:rPr>
              <a:t>GCP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latin typeface="Noto Sans CJK TC Regular" pitchFamily="34" charset="-120"/>
                <a:ea typeface="Noto Sans CJK TC Regular" pitchFamily="34" charset="-120"/>
              </a:rPr>
              <a:t>雲端架構師</a:t>
            </a:r>
            <a:endParaRPr lang="en-US" altLang="zh-CN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Noto Sans CJK TC Regular" pitchFamily="34" charset="-120"/>
                <a:ea typeface="Noto Sans CJK TC Regular" pitchFamily="34" charset="-120"/>
              </a:rPr>
              <a:t>網路電商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latin typeface="Noto Sans CJK TC Regular" pitchFamily="34" charset="-120"/>
                <a:ea typeface="Noto Sans CJK TC Regular" pitchFamily="34" charset="-120"/>
              </a:rPr>
              <a:t>–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自動徵信系統</a:t>
            </a:r>
            <a:r>
              <a:rPr lang="en-US" altLang="zh-TW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zh-TW" sz="1800" dirty="0" err="1">
                <a:latin typeface="Noto Sans CJK TC Regular" pitchFamily="34" charset="-120"/>
                <a:ea typeface="Noto Sans CJK TC Regular" pitchFamily="34" charset="-120"/>
              </a:rPr>
              <a:t>eyeSocial</a:t>
            </a:r>
            <a:r>
              <a:rPr lang="en-US" altLang="zh-TW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latin typeface="Noto Sans CJK TC Regular" pitchFamily="34" charset="-120"/>
                <a:ea typeface="Noto Sans CJK TC Regular" pitchFamily="34" charset="-120"/>
              </a:rPr>
              <a:t>社群輿論大數據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latin typeface="Noto Sans CJK TC Regular" pitchFamily="34" charset="-120"/>
                <a:ea typeface="Noto Sans CJK TC Regular" pitchFamily="34" charset="-120"/>
              </a:rPr>
              <a:t>分析服務</a:t>
            </a:r>
            <a:endParaRPr lang="en-US" altLang="zh-CN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dirty="0">
                <a:latin typeface="Noto Sans CJK TC Regular" pitchFamily="34" charset="-120"/>
                <a:ea typeface="Noto Sans CJK TC Regular" pitchFamily="34" charset="-120"/>
              </a:rPr>
              <a:t>     -  </a:t>
            </a:r>
            <a:r>
              <a:rPr lang="en-US" altLang="zh-TW" sz="1800" dirty="0">
                <a:latin typeface="Noto Sans CJK TC Regular" pitchFamily="34" charset="-120"/>
                <a:ea typeface="Noto Sans CJK TC Regular" pitchFamily="34" charset="-120"/>
                <a:hlinkClick r:id="rId5"/>
              </a:rPr>
              <a:t>https://eyesocial.insighteye.com.tw</a:t>
            </a: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Arial" pitchFamily="34" charset="0"/>
              <a:buChar char="•"/>
            </a:pP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Arial" pitchFamily="34" charset="0"/>
              <a:buChar char="•"/>
            </a:pP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Arial" pitchFamily="34" charset="0"/>
              <a:buChar char="•"/>
            </a:pP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</a:pP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</a:pP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</a:pP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11" name="Shape 201">
            <a:extLst>
              <a:ext uri="{FF2B5EF4-FFF2-40B4-BE49-F238E27FC236}">
                <a16:creationId xmlns:a16="http://schemas.microsoft.com/office/drawing/2014/main" id="{C3DE7B2C-EA37-C444-ADA6-0C33E251F691}"/>
              </a:ext>
            </a:extLst>
          </p:cNvPr>
          <p:cNvSpPr txBox="1"/>
          <p:nvPr/>
        </p:nvSpPr>
        <p:spPr>
          <a:xfrm flipH="1">
            <a:off x="4165502" y="2455318"/>
            <a:ext cx="4788024" cy="13681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SzPct val="100000"/>
              <a:buFont typeface="Arial" pitchFamily="34" charset="0"/>
              <a:buChar char="•"/>
            </a:pP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latin typeface="Noto Sans CJK TC Regular" pitchFamily="34" charset="-120"/>
                <a:ea typeface="Noto Sans CJK TC Regular" pitchFamily="34" charset="-120"/>
              </a:rPr>
              <a:t>政大</a:t>
            </a:r>
            <a:r>
              <a:rPr lang="en-US" altLang="zh-CN" sz="1800" dirty="0">
                <a:latin typeface="Noto Sans CJK TC Regular" pitchFamily="34" charset="-120"/>
                <a:ea typeface="Noto Sans CJK TC Regular" pitchFamily="34" charset="-120"/>
              </a:rPr>
              <a:t>          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latin typeface="Noto Sans CJK TC Regular" pitchFamily="34" charset="-120"/>
                <a:ea typeface="Noto Sans CJK TC Regular" pitchFamily="34" charset="-120"/>
              </a:rPr>
              <a:t>data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latin typeface="Noto Sans CJK TC Regular" pitchFamily="34" charset="-120"/>
                <a:ea typeface="Noto Sans CJK TC Regular" pitchFamily="34" charset="-120"/>
              </a:rPr>
              <a:t>mining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 課程專任講師</a:t>
            </a: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Noto Sans CJK TC Regular" pitchFamily="34" charset="-120"/>
                <a:ea typeface="Noto Sans CJK TC Regular" pitchFamily="34" charset="-120"/>
              </a:rPr>
              <a:t>職訓所</a:t>
            </a:r>
            <a:r>
              <a:rPr lang="en-US" altLang="zh-CN" sz="1800" dirty="0">
                <a:latin typeface="Noto Sans CJK TC Regular" pitchFamily="34" charset="-120"/>
                <a:ea typeface="Noto Sans CJK TC Regular" pitchFamily="34" charset="-120"/>
              </a:rPr>
              <a:t>      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CN" sz="1800" dirty="0">
                <a:latin typeface="Noto Sans CJK TC Regular" pitchFamily="34" charset="-120"/>
                <a:ea typeface="Noto Sans CJK TC Regular" pitchFamily="34" charset="-120"/>
              </a:rPr>
              <a:t>python  </a:t>
            </a:r>
            <a:r>
              <a:rPr lang="zh-CN" altLang="en-US" sz="1800" dirty="0">
                <a:latin typeface="Noto Sans CJK TC Regular" pitchFamily="34" charset="-120"/>
                <a:ea typeface="Noto Sans CJK TC Regular" pitchFamily="34" charset="-120"/>
              </a:rPr>
              <a:t>網路爬蟲講師</a:t>
            </a:r>
            <a:endParaRPr lang="en-US" altLang="zh-CN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r>
              <a:rPr lang="zh-CN" altLang="en-US" sz="1800" dirty="0">
                <a:latin typeface="Noto Sans CJK TC Regular" pitchFamily="34" charset="-120"/>
                <a:ea typeface="Noto Sans CJK TC Regular" pitchFamily="34" charset="-120"/>
              </a:rPr>
              <a:t>臺東大學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  </a:t>
            </a:r>
            <a:r>
              <a:rPr lang="zh-CN" altLang="en-US" sz="1800" dirty="0">
                <a:latin typeface="Noto Sans CJK TC Regular" pitchFamily="34" charset="-120"/>
                <a:ea typeface="Noto Sans CJK TC Regular" pitchFamily="34" charset="-120"/>
              </a:rPr>
              <a:t>數據分析學程</a:t>
            </a: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客座講師</a:t>
            </a: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zh-TW" altLang="en-US" sz="1800" dirty="0"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</a:pP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buSzPct val="100000"/>
              <a:buFont typeface="Arial" pitchFamily="34" charset="0"/>
              <a:buChar char="•"/>
            </a:pPr>
            <a:endParaRPr lang="en-US" altLang="zh-TW" sz="1800" dirty="0"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21E30D2A-CEFD-3C46-B333-F8EC629391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855" y="929536"/>
            <a:ext cx="2628125" cy="350757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955F80A5-D4F3-7C43-A0ED-58310C3FC6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67486" y="4628181"/>
            <a:ext cx="1814167" cy="1393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005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201"/>
          <p:cNvSpPr txBox="1"/>
          <p:nvPr/>
        </p:nvSpPr>
        <p:spPr>
          <a:xfrm flipH="1">
            <a:off x="447677" y="1136737"/>
            <a:ext cx="2280582" cy="864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4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Cmder</a:t>
            </a:r>
            <a:endParaRPr lang="en-US" altLang="zh-TW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其他工具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5CAAF576-59B3-1644-9E06-CEB48616646F}"/>
              </a:ext>
            </a:extLst>
          </p:cNvPr>
          <p:cNvSpPr txBox="1"/>
          <p:nvPr/>
        </p:nvSpPr>
        <p:spPr>
          <a:xfrm flipH="1">
            <a:off x="875718" y="1882124"/>
            <a:ext cx="3336242" cy="95633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24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hlinkClick r:id="rId3"/>
              </a:rPr>
              <a:t>https://cmder.net/</a:t>
            </a:r>
            <a:endParaRPr lang="en-US" altLang="zh-TW" sz="24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9CC41D7-4AEC-F848-97A2-30F60D8B4F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7760" y="778675"/>
            <a:ext cx="4164368" cy="220689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9C9FC0A-2DA9-244E-92D7-0FAF973A629C}"/>
              </a:ext>
            </a:extLst>
          </p:cNvPr>
          <p:cNvSpPr/>
          <p:nvPr/>
        </p:nvSpPr>
        <p:spPr>
          <a:xfrm>
            <a:off x="3748697" y="3275112"/>
            <a:ext cx="184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91136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必備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Hello World !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7E72A5C-953C-C24B-99D2-E9004ABD2EC9}"/>
              </a:ext>
            </a:extLst>
          </p:cNvPr>
          <p:cNvSpPr/>
          <p:nvPr/>
        </p:nvSpPr>
        <p:spPr>
          <a:xfrm>
            <a:off x="1403648" y="2202899"/>
            <a:ext cx="576311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none">
            <a:spAutoFit/>
          </a:bodyPr>
          <a:lstStyle/>
          <a:p>
            <a:endParaRPr lang="en-US" altLang="zh-TW" sz="2400" dirty="0">
              <a:solidFill>
                <a:srgbClr val="E5C07B"/>
              </a:solidFill>
              <a:latin typeface="Menlo" panose="020B0609030804020204" pitchFamily="49" charset="0"/>
            </a:endParaRPr>
          </a:p>
          <a:p>
            <a:r>
              <a:rPr lang="en-US" altLang="zh-TW" sz="2400" dirty="0">
                <a:solidFill>
                  <a:srgbClr val="E5C07B"/>
                </a:solidFill>
                <a:latin typeface="Menlo" panose="020B0609030804020204" pitchFamily="49" charset="0"/>
              </a:rPr>
              <a:t> </a:t>
            </a:r>
            <a:r>
              <a:rPr lang="en-US" altLang="zh-TW" sz="24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24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24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24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2400" dirty="0">
                <a:solidFill>
                  <a:srgbClr val="98C379"/>
                </a:solidFill>
                <a:latin typeface="Menlo" panose="020B0609030804020204" pitchFamily="49" charset="0"/>
              </a:rPr>
              <a:t>"Hello World!"</a:t>
            </a:r>
            <a:r>
              <a:rPr lang="en-US" altLang="zh-TW" sz="2400" dirty="0">
                <a:solidFill>
                  <a:srgbClr val="ABB2BF"/>
                </a:solidFill>
                <a:latin typeface="Menlo" panose="020B0609030804020204" pitchFamily="49" charset="0"/>
              </a:rPr>
              <a:t>); </a:t>
            </a:r>
          </a:p>
          <a:p>
            <a:endParaRPr lang="en-US" altLang="zh-TW" sz="24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145A7EE4-FE58-7940-998E-E6A051373AEB}"/>
              </a:ext>
            </a:extLst>
          </p:cNvPr>
          <p:cNvSpPr txBox="1"/>
          <p:nvPr/>
        </p:nvSpPr>
        <p:spPr>
          <a:xfrm flipH="1">
            <a:off x="496275" y="973749"/>
            <a:ext cx="244827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24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  </a:t>
            </a:r>
            <a:r>
              <a:rPr lang="en-US" altLang="zh-CN" sz="2400" b="1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hello.js</a:t>
            </a:r>
            <a:endParaRPr lang="en-US" altLang="zh-TW" sz="24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534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716016" y="2361074"/>
            <a:ext cx="417646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TW" sz="3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Express </a:t>
            </a:r>
            <a:r>
              <a:rPr lang="zh-TW" altLang="en-US" sz="3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介紹</a:t>
            </a:r>
            <a:r>
              <a:rPr lang="en-US" altLang="zh-TW" sz="3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&amp;  </a:t>
            </a:r>
            <a:r>
              <a:rPr lang="zh-CN" altLang="en-US" sz="3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安裝</a:t>
            </a:r>
            <a:endParaRPr lang="en-US" altLang="zh-TW" sz="32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615959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Express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F78F9C1B-7E9A-9647-B139-E30CC80C5147}"/>
              </a:ext>
            </a:extLst>
          </p:cNvPr>
          <p:cNvSpPr txBox="1"/>
          <p:nvPr/>
        </p:nvSpPr>
        <p:spPr>
          <a:xfrm flipH="1">
            <a:off x="683568" y="3211176"/>
            <a:ext cx="7776864" cy="28518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快速架設網站的熱門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Framework    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快速開發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http / https 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</a:t>
            </a: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符合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CN" sz="20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MVC </a:t>
            </a:r>
            <a:r>
              <a:rPr lang="zh-CN" altLang="en-US" sz="20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網站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架構規劃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提供大量的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支援套件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(module) 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以及彈性化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API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支援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中介函式</a:t>
            </a:r>
            <a:r>
              <a:rPr lang="en-US" altLang="zh-CN" sz="20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(middleware)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架設大、小網站皆適合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/>
              <a:t>安裝：</a:t>
            </a:r>
            <a:r>
              <a:rPr lang="en-US" altLang="zh-CN" sz="2000" dirty="0"/>
              <a:t>   </a:t>
            </a:r>
            <a:r>
              <a:rPr lang="en-US" altLang="zh-CN" sz="2000" b="1" dirty="0" err="1"/>
              <a:t>npm</a:t>
            </a:r>
            <a:r>
              <a:rPr lang="en-US" altLang="zh-CN" sz="2000" b="1" dirty="0"/>
              <a:t>  install express  --save</a:t>
            </a:r>
            <a:endParaRPr lang="zh-TW" altLang="en-US" sz="2000" b="1" dirty="0"/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B0089921-CC5A-FA42-A8B5-AEA04ADA9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56948" y="1013331"/>
            <a:ext cx="3630103" cy="199456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64988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第一次架站就上手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1B2FBEF-D701-5547-93F2-93579B5A5B92}"/>
              </a:ext>
            </a:extLst>
          </p:cNvPr>
          <p:cNvSpPr/>
          <p:nvPr/>
        </p:nvSpPr>
        <p:spPr>
          <a:xfrm>
            <a:off x="575556" y="1916832"/>
            <a:ext cx="7992888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express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"express"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app   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express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function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send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"Hello World!"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listen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8088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function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(){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"Server is running at http://localhost:"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+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String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8088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033294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名詞解釋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#1-1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380998" y="771352"/>
            <a:ext cx="8943530" cy="18604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Client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用戶端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泛指用 瀏覽器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(browser)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上網的人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用戶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消費者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伺服器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泛指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系統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服務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所在的主機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廠商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店家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請求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由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client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向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發出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ex: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請求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html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頁面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請求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youtube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影片</a:t>
            </a:r>
            <a:endParaRPr lang="en-US" altLang="zh-TW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Response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回應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由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回覆給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client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ex: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商城的頁面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image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圖檔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youtube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的音樂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grpSp>
        <p:nvGrpSpPr>
          <p:cNvPr id="18" name="群組 17">
            <a:extLst>
              <a:ext uri="{FF2B5EF4-FFF2-40B4-BE49-F238E27FC236}">
                <a16:creationId xmlns:a16="http://schemas.microsoft.com/office/drawing/2014/main" id="{EE06E7FF-38B5-9243-B747-43BED1A31737}"/>
              </a:ext>
            </a:extLst>
          </p:cNvPr>
          <p:cNvGrpSpPr/>
          <p:nvPr/>
        </p:nvGrpSpPr>
        <p:grpSpPr>
          <a:xfrm>
            <a:off x="1547664" y="3861048"/>
            <a:ext cx="5873343" cy="2051012"/>
            <a:chOff x="1353405" y="3975302"/>
            <a:chExt cx="5873343" cy="205101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B562414C-B91B-814E-B236-26CA3C226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2815" y="4036219"/>
              <a:ext cx="1033933" cy="1466892"/>
            </a:xfrm>
            <a:prstGeom prst="rect">
              <a:avLst/>
            </a:prstGeom>
          </p:spPr>
        </p:pic>
        <p:pic>
          <p:nvPicPr>
            <p:cNvPr id="3" name="圖片 2">
              <a:extLst>
                <a:ext uri="{FF2B5EF4-FFF2-40B4-BE49-F238E27FC236}">
                  <a16:creationId xmlns:a16="http://schemas.microsoft.com/office/drawing/2014/main" id="{BC540C6F-A0FF-1F43-8F43-9F5C5FEAC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7635" y="5070153"/>
              <a:ext cx="311880" cy="327929"/>
            </a:xfrm>
            <a:prstGeom prst="rect">
              <a:avLst/>
            </a:prstGeom>
          </p:spPr>
        </p:pic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84F360FC-B855-B042-886A-8FBF70DD9AA1}"/>
                </a:ext>
              </a:extLst>
            </p:cNvPr>
            <p:cNvGrpSpPr/>
            <p:nvPr/>
          </p:nvGrpSpPr>
          <p:grpSpPr>
            <a:xfrm>
              <a:off x="1353405" y="4175357"/>
              <a:ext cx="1033934" cy="1033934"/>
              <a:chOff x="8005862" y="95560"/>
              <a:chExt cx="593577" cy="593577"/>
            </a:xfrm>
          </p:grpSpPr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id="{6C53FC12-D9BD-E54D-8D03-13245A0A89FA}"/>
                  </a:ext>
                </a:extLst>
              </p:cNvPr>
              <p:cNvSpPr/>
              <p:nvPr/>
            </p:nvSpPr>
            <p:spPr>
              <a:xfrm>
                <a:off x="8005862" y="95560"/>
                <a:ext cx="593577" cy="593577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34AD5A44-3F65-EE42-8600-D23A2EC66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18866" y="183871"/>
                <a:ext cx="378748" cy="378748"/>
              </a:xfrm>
              <a:prstGeom prst="rect">
                <a:avLst/>
              </a:prstGeom>
            </p:spPr>
          </p:pic>
        </p:grpSp>
        <p:cxnSp>
          <p:nvCxnSpPr>
            <p:cNvPr id="14" name="直線箭頭接點 13">
              <a:extLst>
                <a:ext uri="{FF2B5EF4-FFF2-40B4-BE49-F238E27FC236}">
                  <a16:creationId xmlns:a16="http://schemas.microsoft.com/office/drawing/2014/main" id="{2E92D88C-0D9A-9A43-9790-98D6EC80AE3B}"/>
                </a:ext>
              </a:extLst>
            </p:cNvPr>
            <p:cNvCxnSpPr>
              <a:cxnSpLocks/>
            </p:cNvCxnSpPr>
            <p:nvPr/>
          </p:nvCxnSpPr>
          <p:spPr>
            <a:xfrm>
              <a:off x="2848685" y="4437112"/>
              <a:ext cx="280343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箭頭接點 14">
              <a:extLst>
                <a:ext uri="{FF2B5EF4-FFF2-40B4-BE49-F238E27FC236}">
                  <a16:creationId xmlns:a16="http://schemas.microsoft.com/office/drawing/2014/main" id="{A6B48C4F-666A-A04A-8056-074299AFA0D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48685" y="4769665"/>
              <a:ext cx="2803435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文字方塊 16">
              <a:extLst>
                <a:ext uri="{FF2B5EF4-FFF2-40B4-BE49-F238E27FC236}">
                  <a16:creationId xmlns:a16="http://schemas.microsoft.com/office/drawing/2014/main" id="{E037AE55-7299-3748-B52E-BFBF8391A1EC}"/>
                </a:ext>
              </a:extLst>
            </p:cNvPr>
            <p:cNvSpPr txBox="1"/>
            <p:nvPr/>
          </p:nvSpPr>
          <p:spPr>
            <a:xfrm>
              <a:off x="1449423" y="5626204"/>
              <a:ext cx="84189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/>
                <a:t>Client</a:t>
              </a:r>
              <a:endParaRPr kumimoji="1" lang="zh-TW" altLang="en-US" sz="2000" dirty="0"/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2EBEB565-BDA6-B342-B281-51C49A80418A}"/>
                </a:ext>
              </a:extLst>
            </p:cNvPr>
            <p:cNvSpPr txBox="1"/>
            <p:nvPr/>
          </p:nvSpPr>
          <p:spPr>
            <a:xfrm>
              <a:off x="6239940" y="5626204"/>
              <a:ext cx="9396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/>
                <a:t>Server</a:t>
              </a:r>
              <a:endParaRPr kumimoji="1" lang="zh-TW" altLang="en-US" sz="2000" dirty="0"/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4D942846-E524-9549-B373-056B9F9195EE}"/>
                </a:ext>
              </a:extLst>
            </p:cNvPr>
            <p:cNvSpPr txBox="1"/>
            <p:nvPr/>
          </p:nvSpPr>
          <p:spPr>
            <a:xfrm>
              <a:off x="3379411" y="3975302"/>
              <a:ext cx="1821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/>
                <a:t>Request</a:t>
              </a:r>
              <a:r>
                <a:rPr kumimoji="1" lang="zh-TW" altLang="en-US" sz="2000" dirty="0"/>
                <a:t>  </a:t>
              </a:r>
              <a:r>
                <a:rPr kumimoji="1" lang="en-US" altLang="zh-TW" sz="2000" dirty="0"/>
                <a:t>(req)</a:t>
              </a:r>
              <a:endParaRPr kumimoji="1" lang="zh-TW" altLang="en-US" sz="2000" dirty="0"/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6463DF62-2864-2646-BAF2-B965984861A4}"/>
                </a:ext>
              </a:extLst>
            </p:cNvPr>
            <p:cNvSpPr txBox="1"/>
            <p:nvPr/>
          </p:nvSpPr>
          <p:spPr>
            <a:xfrm>
              <a:off x="3282027" y="4902163"/>
              <a:ext cx="19367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000" dirty="0"/>
                <a:t>Response</a:t>
              </a:r>
              <a:r>
                <a:rPr kumimoji="1" lang="zh-TW" altLang="en-US" sz="2000" dirty="0"/>
                <a:t> </a:t>
              </a:r>
              <a:r>
                <a:rPr kumimoji="1" lang="en-US" altLang="zh-TW" sz="2000" dirty="0"/>
                <a:t>(res)</a:t>
              </a:r>
              <a:endParaRPr kumimoji="1" lang="zh-TW" alt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75464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38F119F-1B6F-1B42-B50D-9FFA2DA75286}"/>
              </a:ext>
            </a:extLst>
          </p:cNvPr>
          <p:cNvSpPr/>
          <p:nvPr/>
        </p:nvSpPr>
        <p:spPr>
          <a:xfrm>
            <a:off x="744323" y="1451039"/>
            <a:ext cx="7655354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dirty="0"/>
              <a:t>const </a:t>
            </a:r>
            <a:r>
              <a:rPr lang="en-US" altLang="zh-TW" sz="1800" dirty="0"/>
              <a:t>  </a:t>
            </a:r>
            <a:r>
              <a:rPr lang="zh-TW" altLang="en-US" sz="1800" dirty="0"/>
              <a:t>express = require("express");</a:t>
            </a:r>
            <a:endParaRPr lang="en-US" altLang="zh-TW" sz="1800" dirty="0"/>
          </a:p>
          <a:p>
            <a:endParaRPr lang="en-US" altLang="zh-TW" sz="1800" dirty="0"/>
          </a:p>
          <a:p>
            <a:endParaRPr lang="zh-TW" altLang="en-US" sz="1800" dirty="0"/>
          </a:p>
          <a:p>
            <a:r>
              <a:rPr lang="zh-TW" altLang="en-US" sz="1800" dirty="0"/>
              <a:t>const</a:t>
            </a:r>
            <a:r>
              <a:rPr lang="en-US" altLang="zh-TW" sz="1800" dirty="0"/>
              <a:t>  </a:t>
            </a:r>
            <a:r>
              <a:rPr lang="zh-TW" altLang="en-US" sz="1800" dirty="0"/>
              <a:t>app = express();</a:t>
            </a:r>
          </a:p>
          <a:p>
            <a:endParaRPr lang="zh-TW" altLang="en-US" sz="1800" dirty="0"/>
          </a:p>
          <a:p>
            <a:endParaRPr lang="en-US" altLang="zh-TW" sz="1800" dirty="0"/>
          </a:p>
          <a:p>
            <a:endParaRPr lang="zh-TW" altLang="en-US" sz="1800" dirty="0"/>
          </a:p>
          <a:p>
            <a:r>
              <a:rPr lang="zh-TW" altLang="en-US" sz="1800" dirty="0"/>
              <a:t>app.get("/",</a:t>
            </a:r>
            <a:r>
              <a:rPr lang="en-US" altLang="zh-TW" sz="1800" dirty="0"/>
              <a:t> </a:t>
            </a:r>
            <a:r>
              <a:rPr lang="zh-TW" altLang="en-US" sz="1800" dirty="0"/>
              <a:t>function(req,res)</a:t>
            </a:r>
            <a:r>
              <a:rPr lang="en-US" altLang="zh-TW" sz="1800" dirty="0"/>
              <a:t> </a:t>
            </a:r>
            <a:r>
              <a:rPr lang="zh-TW" altLang="en-US" sz="1800" dirty="0"/>
              <a:t>{</a:t>
            </a:r>
          </a:p>
          <a:p>
            <a:r>
              <a:rPr lang="zh-TW" altLang="en-US" sz="1800" dirty="0"/>
              <a:t>    </a:t>
            </a:r>
            <a:r>
              <a:rPr lang="en-US" altLang="zh-TW" sz="1800" dirty="0"/>
              <a:t>  </a:t>
            </a:r>
            <a:r>
              <a:rPr lang="zh-TW" altLang="en-US" sz="1800" dirty="0"/>
              <a:t>res.send("Hello World !!!");</a:t>
            </a:r>
          </a:p>
          <a:p>
            <a:r>
              <a:rPr lang="zh-TW" altLang="en-US" sz="1800" dirty="0"/>
              <a:t>});</a:t>
            </a:r>
          </a:p>
          <a:p>
            <a:endParaRPr lang="en-US" altLang="zh-TW" sz="1800" dirty="0"/>
          </a:p>
          <a:p>
            <a:endParaRPr lang="zh-TW" altLang="en-US" sz="1800" dirty="0"/>
          </a:p>
          <a:p>
            <a:r>
              <a:rPr lang="zh-TW" altLang="en-US" sz="1800" dirty="0"/>
              <a:t>app.listen(8088,</a:t>
            </a:r>
            <a:r>
              <a:rPr lang="en-US" altLang="zh-TW" sz="1800" dirty="0"/>
              <a:t> </a:t>
            </a:r>
            <a:r>
              <a:rPr lang="zh-TW" altLang="en-US" sz="1800" dirty="0"/>
              <a:t>function()</a:t>
            </a:r>
            <a:r>
              <a:rPr lang="en-US" altLang="zh-TW" sz="1800" dirty="0"/>
              <a:t> </a:t>
            </a:r>
            <a:r>
              <a:rPr lang="zh-TW" altLang="en-US" sz="1800" dirty="0"/>
              <a:t>{</a:t>
            </a:r>
          </a:p>
          <a:p>
            <a:r>
              <a:rPr lang="zh-TW" altLang="en-US" sz="1800" dirty="0"/>
              <a:t>    </a:t>
            </a:r>
            <a:r>
              <a:rPr lang="en-US" altLang="zh-TW" sz="1800" dirty="0"/>
              <a:t> </a:t>
            </a:r>
            <a:r>
              <a:rPr lang="zh-TW" altLang="en-US" sz="1800" dirty="0"/>
              <a:t>console.log("Server is running at localhost:" + String(8088));</a:t>
            </a:r>
          </a:p>
          <a:p>
            <a:r>
              <a:rPr lang="zh-TW" altLang="en-US" sz="1800" dirty="0"/>
              <a:t>});</a:t>
            </a:r>
          </a:p>
          <a:p>
            <a:endParaRPr lang="zh-TW" altLang="en-US" sz="1800" dirty="0"/>
          </a:p>
          <a:p>
            <a:endParaRPr lang="zh-TW" altLang="en-US" sz="1800" dirty="0"/>
          </a:p>
          <a:p>
            <a:endParaRPr lang="zh-TW" altLang="en-US" sz="1800" dirty="0"/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程式架構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D6AA0D1F-0DD2-9543-8417-70DE3DFF031C}"/>
              </a:ext>
            </a:extLst>
          </p:cNvPr>
          <p:cNvCxnSpPr>
            <a:cxnSpLocks/>
          </p:cNvCxnSpPr>
          <p:nvPr/>
        </p:nvCxnSpPr>
        <p:spPr>
          <a:xfrm flipV="1">
            <a:off x="3345131" y="2204864"/>
            <a:ext cx="565731" cy="18466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31792EAA-3E9B-464B-A1DE-63041EAFB120}"/>
              </a:ext>
            </a:extLst>
          </p:cNvPr>
          <p:cNvCxnSpPr>
            <a:cxnSpLocks/>
          </p:cNvCxnSpPr>
          <p:nvPr/>
        </p:nvCxnSpPr>
        <p:spPr>
          <a:xfrm flipV="1">
            <a:off x="3910862" y="3282760"/>
            <a:ext cx="754656" cy="29025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55F2389-7D47-DB46-B41F-2414601DF013}"/>
              </a:ext>
            </a:extLst>
          </p:cNvPr>
          <p:cNvCxnSpPr>
            <a:cxnSpLocks/>
          </p:cNvCxnSpPr>
          <p:nvPr/>
        </p:nvCxnSpPr>
        <p:spPr>
          <a:xfrm flipV="1">
            <a:off x="2476500" y="4394076"/>
            <a:ext cx="766132" cy="3693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31142E58-0C21-944D-8007-AEE07671D706}"/>
              </a:ext>
            </a:extLst>
          </p:cNvPr>
          <p:cNvSpPr/>
          <p:nvPr/>
        </p:nvSpPr>
        <p:spPr>
          <a:xfrm>
            <a:off x="3361543" y="692696"/>
            <a:ext cx="1280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引入套件</a:t>
            </a:r>
            <a:endParaRPr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FC27CF6-2CB4-724E-8B15-F866A7D8C47E}"/>
              </a:ext>
            </a:extLst>
          </p:cNvPr>
          <p:cNvSpPr/>
          <p:nvPr/>
        </p:nvSpPr>
        <p:spPr>
          <a:xfrm>
            <a:off x="3886065" y="1988840"/>
            <a:ext cx="2535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產生</a:t>
            </a:r>
            <a:r>
              <a:rPr lang="en-US" altLang="zh-CN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web server </a:t>
            </a:r>
            <a:r>
              <a:rPr lang="zh-CN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實例</a:t>
            </a:r>
            <a:endParaRPr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526C985E-E826-304C-8231-C6AEEBAD3B33}"/>
              </a:ext>
            </a:extLst>
          </p:cNvPr>
          <p:cNvCxnSpPr>
            <a:cxnSpLocks/>
          </p:cNvCxnSpPr>
          <p:nvPr/>
        </p:nvCxnSpPr>
        <p:spPr>
          <a:xfrm flipV="1">
            <a:off x="3345131" y="1039540"/>
            <a:ext cx="475496" cy="42776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0CC2F82E-EEEE-0F4E-BE23-3C6719A35EAF}"/>
              </a:ext>
            </a:extLst>
          </p:cNvPr>
          <p:cNvSpPr/>
          <p:nvPr/>
        </p:nvSpPr>
        <p:spPr>
          <a:xfrm>
            <a:off x="4665518" y="3059668"/>
            <a:ext cx="25353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路由設定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8695AFC-B3B1-0647-8CF5-DB6B16D47571}"/>
              </a:ext>
            </a:extLst>
          </p:cNvPr>
          <p:cNvSpPr/>
          <p:nvPr/>
        </p:nvSpPr>
        <p:spPr>
          <a:xfrm>
            <a:off x="3242632" y="4209410"/>
            <a:ext cx="31788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監聽</a:t>
            </a:r>
            <a:r>
              <a: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port </a:t>
            </a:r>
            <a:r>
              <a:rPr lang="zh-CN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設定</a:t>
            </a:r>
            <a:r>
              <a:rPr lang="en-US" altLang="zh-CN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開始運行</a:t>
            </a:r>
            <a:endParaRPr lang="zh-TW" altLang="en-US" sz="18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9683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638F119F-1B6F-1B42-B50D-9FFA2DA75286}"/>
              </a:ext>
            </a:extLst>
          </p:cNvPr>
          <p:cNvSpPr/>
          <p:nvPr/>
        </p:nvSpPr>
        <p:spPr>
          <a:xfrm>
            <a:off x="677941" y="1052736"/>
            <a:ext cx="77881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600" dirty="0"/>
              <a:t>const </a:t>
            </a:r>
            <a:r>
              <a:rPr lang="en-US" altLang="zh-TW" sz="3600" dirty="0"/>
              <a:t> </a:t>
            </a:r>
            <a:r>
              <a:rPr lang="zh-TW" altLang="en-US" sz="3600" u="sng" dirty="0"/>
              <a:t>express</a:t>
            </a:r>
            <a:r>
              <a:rPr lang="zh-TW" altLang="en-US" sz="3600" dirty="0"/>
              <a:t> = require("express");</a:t>
            </a:r>
            <a:endParaRPr lang="en-US" altLang="zh-TW" sz="3600" dirty="0"/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架構說明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 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引入套件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14" name="Shape 201">
            <a:extLst>
              <a:ext uri="{FF2B5EF4-FFF2-40B4-BE49-F238E27FC236}">
                <a16:creationId xmlns:a16="http://schemas.microsoft.com/office/drawing/2014/main" id="{7DE05054-1373-0C43-A85A-980A647CF519}"/>
              </a:ext>
            </a:extLst>
          </p:cNvPr>
          <p:cNvSpPr txBox="1"/>
          <p:nvPr/>
        </p:nvSpPr>
        <p:spPr>
          <a:xfrm flipH="1">
            <a:off x="824771" y="1916832"/>
            <a:ext cx="7641287" cy="4172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「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require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 語法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將外部套件導入到程式中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存入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「</a:t>
            </a:r>
            <a:r>
              <a:rPr lang="en-US" altLang="zh-TW" sz="20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express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變數中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之後即可透過該變數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進行操作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2000" dirty="0"/>
              <a:t>使用</a:t>
            </a:r>
            <a:r>
              <a:rPr lang="en-US" altLang="zh-TW" sz="2000" dirty="0"/>
              <a:t> </a:t>
            </a:r>
            <a:r>
              <a:rPr lang="zh-TW" altLang="en-US" sz="2000" dirty="0"/>
              <a:t>「</a:t>
            </a:r>
            <a:r>
              <a:rPr lang="en-US" altLang="zh-TW" sz="2000" dirty="0"/>
              <a:t>const</a:t>
            </a:r>
            <a:r>
              <a:rPr lang="zh-TW" altLang="en-US" sz="2000" dirty="0"/>
              <a:t>」宣告變數</a:t>
            </a:r>
            <a:r>
              <a:rPr lang="en-US" altLang="zh-TW" sz="2000" dirty="0"/>
              <a:t> ,  </a:t>
            </a:r>
            <a:r>
              <a:rPr lang="zh-CN" altLang="en-US" sz="2000" dirty="0"/>
              <a:t>常見的亦有</a:t>
            </a:r>
            <a:r>
              <a:rPr lang="en-US" altLang="zh-CN" sz="2000" dirty="0"/>
              <a:t> :   var , let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/>
              <a:t>	ex: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/>
              <a:t> 	    var      a = 12;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/>
              <a:t>                 const  b = true;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TW" sz="2000" dirty="0"/>
              <a:t>                 let       c = ''</a:t>
            </a:r>
            <a:r>
              <a:rPr lang="en-US" altLang="zh-TW" sz="2000" dirty="0" err="1"/>
              <a:t>abc</a:t>
            </a:r>
            <a:r>
              <a:rPr lang="en-US" altLang="zh-TW" sz="2000" dirty="0"/>
              <a:t> '';  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TW" sz="2000" dirty="0"/>
              <a:t> </a:t>
            </a:r>
          </a:p>
          <a:p>
            <a:pPr>
              <a:lnSpc>
                <a:spcPct val="150000"/>
              </a:lnSpc>
              <a:buSzPct val="100000"/>
            </a:pPr>
            <a:endParaRPr lang="zh-TW" altLang="en-US" sz="2000" dirty="0"/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61561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584718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架構說明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 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產生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web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server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實例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29C840-CEFA-0442-9219-008E701A0AC2}"/>
              </a:ext>
            </a:extLst>
          </p:cNvPr>
          <p:cNvSpPr/>
          <p:nvPr/>
        </p:nvSpPr>
        <p:spPr>
          <a:xfrm>
            <a:off x="1259632" y="1052736"/>
            <a:ext cx="7056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4000" dirty="0"/>
              <a:t>const</a:t>
            </a:r>
            <a:r>
              <a:rPr lang="en-US" altLang="zh-TW" sz="4000" dirty="0"/>
              <a:t>  </a:t>
            </a:r>
            <a:r>
              <a:rPr lang="zh-TW" altLang="en-US" sz="4000" dirty="0"/>
              <a:t>app</a:t>
            </a:r>
            <a:r>
              <a:rPr lang="en-US" altLang="zh-TW" sz="4000" dirty="0"/>
              <a:t> </a:t>
            </a:r>
            <a:r>
              <a:rPr lang="zh-TW" altLang="en-US" sz="4000" dirty="0"/>
              <a:t> = </a:t>
            </a:r>
            <a:r>
              <a:rPr lang="en-US" altLang="zh-TW" sz="4000" dirty="0"/>
              <a:t>  </a:t>
            </a:r>
            <a:r>
              <a:rPr lang="zh-TW" altLang="en-US" sz="4000" dirty="0"/>
              <a:t>express();</a:t>
            </a:r>
          </a:p>
        </p:txBody>
      </p:sp>
      <p:sp>
        <p:nvSpPr>
          <p:cNvPr id="15" name="Shape 201">
            <a:extLst>
              <a:ext uri="{FF2B5EF4-FFF2-40B4-BE49-F238E27FC236}">
                <a16:creationId xmlns:a16="http://schemas.microsoft.com/office/drawing/2014/main" id="{8BB8ABD2-63AD-3040-BACF-1BB10FF2C2AB}"/>
              </a:ext>
            </a:extLst>
          </p:cNvPr>
          <p:cNvSpPr txBox="1"/>
          <p:nvPr/>
        </p:nvSpPr>
        <p:spPr>
          <a:xfrm flipH="1">
            <a:off x="751356" y="2093344"/>
            <a:ext cx="7641287" cy="4172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產生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web server </a:t>
            </a:r>
            <a:r>
              <a:rPr lang="zh-CN" altLang="en-US" sz="20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實例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( instance or  object )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存入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「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app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變數中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之後舉凡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路由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設定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靜態檔案處理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等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皆可透過該變數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進行操作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套件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- &gt;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類似於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「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工廠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實例  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- &gt;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類似於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「產品」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2000" dirty="0"/>
              <a:t> </a:t>
            </a:r>
          </a:p>
          <a:p>
            <a:pPr>
              <a:lnSpc>
                <a:spcPct val="150000"/>
              </a:lnSpc>
              <a:buSzPct val="100000"/>
            </a:pPr>
            <a:endParaRPr lang="zh-TW" altLang="en-US" sz="2000" dirty="0"/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032966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584718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架構說明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#3-1 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路由設定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grpSp>
        <p:nvGrpSpPr>
          <p:cNvPr id="30" name="群組 29">
            <a:extLst>
              <a:ext uri="{FF2B5EF4-FFF2-40B4-BE49-F238E27FC236}">
                <a16:creationId xmlns:a16="http://schemas.microsoft.com/office/drawing/2014/main" id="{93267A33-513F-5048-A87B-44CC047C3439}"/>
              </a:ext>
            </a:extLst>
          </p:cNvPr>
          <p:cNvGrpSpPr/>
          <p:nvPr/>
        </p:nvGrpSpPr>
        <p:grpSpPr>
          <a:xfrm>
            <a:off x="488600" y="1340768"/>
            <a:ext cx="8166799" cy="3879317"/>
            <a:chOff x="239776" y="731435"/>
            <a:chExt cx="8166799" cy="387931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629C840-CEFA-0442-9219-008E701A0AC2}"/>
                </a:ext>
              </a:extLst>
            </p:cNvPr>
            <p:cNvSpPr/>
            <p:nvPr/>
          </p:nvSpPr>
          <p:spPr>
            <a:xfrm>
              <a:off x="1113507" y="2345104"/>
              <a:ext cx="7056784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800" dirty="0"/>
                <a:t>app.get("/",</a:t>
              </a:r>
              <a:r>
                <a:rPr lang="en-US" altLang="zh-TW" sz="2800" dirty="0"/>
                <a:t>   </a:t>
              </a:r>
              <a:r>
                <a:rPr lang="zh-TW" altLang="en-US" sz="2800" dirty="0"/>
                <a:t>function(req,res)</a:t>
              </a:r>
              <a:r>
                <a:rPr lang="en-US" altLang="zh-TW" sz="2800" dirty="0"/>
                <a:t> </a:t>
              </a:r>
              <a:r>
                <a:rPr lang="zh-TW" altLang="en-US" sz="2800" dirty="0"/>
                <a:t>{</a:t>
              </a:r>
            </a:p>
            <a:p>
              <a:r>
                <a:rPr lang="zh-TW" altLang="en-US" sz="2800" dirty="0"/>
                <a:t>    </a:t>
              </a:r>
              <a:r>
                <a:rPr lang="en-US" altLang="zh-TW" sz="2800" dirty="0"/>
                <a:t>  </a:t>
              </a:r>
              <a:r>
                <a:rPr lang="zh-TW" altLang="en-US" sz="2800" dirty="0"/>
                <a:t>res.send("Hello World !!!");</a:t>
              </a:r>
            </a:p>
            <a:p>
              <a:r>
                <a:rPr lang="zh-TW" altLang="en-US" sz="2800" dirty="0"/>
                <a:t>});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C015096-E11F-AB40-B313-9845FE498529}"/>
                </a:ext>
              </a:extLst>
            </p:cNvPr>
            <p:cNvSpPr/>
            <p:nvPr/>
          </p:nvSpPr>
          <p:spPr>
            <a:xfrm>
              <a:off x="239776" y="880447"/>
              <a:ext cx="320263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路由規劃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endPara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zh-CN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網址後的路徑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endPara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(end-point)</a:t>
              </a:r>
              <a:endPara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77ACB1B4-6473-F94E-9068-3D395861E49A}"/>
                </a:ext>
              </a:extLst>
            </p:cNvPr>
            <p:cNvCxnSpPr>
              <a:cxnSpLocks/>
            </p:cNvCxnSpPr>
            <p:nvPr/>
          </p:nvCxnSpPr>
          <p:spPr>
            <a:xfrm>
              <a:off x="2195736" y="1803777"/>
              <a:ext cx="365436" cy="648072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接點 12">
              <a:extLst>
                <a:ext uri="{FF2B5EF4-FFF2-40B4-BE49-F238E27FC236}">
                  <a16:creationId xmlns:a16="http://schemas.microsoft.com/office/drawing/2014/main" id="{314095C2-5D30-C44C-A332-E6052F2075F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55978" y="1684085"/>
              <a:ext cx="1008110" cy="767764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CF8B0D3-409E-DB49-87F1-829F97B44763}"/>
                </a:ext>
              </a:extLst>
            </p:cNvPr>
            <p:cNvSpPr/>
            <p:nvPr/>
          </p:nvSpPr>
          <p:spPr>
            <a:xfrm>
              <a:off x="4558935" y="731435"/>
              <a:ext cx="38476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處理函式</a:t>
              </a:r>
              <a:endPara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zh-CN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收到請求後</a:t>
              </a:r>
              <a:r>
                <a:rPr lang="en-US" altLang="zh-CN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, </a:t>
              </a:r>
              <a:r>
                <a:rPr lang="zh-CN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進行處理的函式</a:t>
              </a:r>
              <a:endParaRPr lang="en-US" altLang="zh-CN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(callback function)</a:t>
              </a:r>
              <a:endPara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ECB4A30-5CEC-5343-8ED7-5D639C92EECA}"/>
                </a:ext>
              </a:extLst>
            </p:cNvPr>
            <p:cNvSpPr/>
            <p:nvPr/>
          </p:nvSpPr>
          <p:spPr>
            <a:xfrm>
              <a:off x="2107704" y="3687422"/>
              <a:ext cx="3847640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回復處理</a:t>
              </a:r>
              <a:endPara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zh-CN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該次請求給</a:t>
              </a:r>
              <a:r>
                <a:rPr lang="en-US" altLang="zh-CN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client </a:t>
              </a:r>
              <a:r>
                <a:rPr lang="zh-CN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的回覆</a:t>
              </a:r>
              <a:endParaRPr lang="en-US" altLang="zh-CN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 algn="ctr"/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(response)</a:t>
              </a:r>
              <a:endParaRPr lang="zh-TW" altLang="en-US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92331A47-ED25-B54A-ABDF-B7B40AF1EF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78454" y="3281864"/>
              <a:ext cx="1063954" cy="44823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接點 22">
              <a:extLst>
                <a:ext uri="{FF2B5EF4-FFF2-40B4-BE49-F238E27FC236}">
                  <a16:creationId xmlns:a16="http://schemas.microsoft.com/office/drawing/2014/main" id="{1819F73D-729F-2E40-9893-ACF223BA86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39217" y="2854273"/>
              <a:ext cx="971214" cy="3636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D1C6101D-54EA-2047-9796-F1238E7E92C1}"/>
                </a:ext>
              </a:extLst>
            </p:cNvPr>
            <p:cNvCxnSpPr>
              <a:cxnSpLocks/>
            </p:cNvCxnSpPr>
            <p:nvPr/>
          </p:nvCxnSpPr>
          <p:spPr>
            <a:xfrm>
              <a:off x="3275856" y="2780928"/>
              <a:ext cx="1185330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>
              <a:extLst>
                <a:ext uri="{FF2B5EF4-FFF2-40B4-BE49-F238E27FC236}">
                  <a16:creationId xmlns:a16="http://schemas.microsoft.com/office/drawing/2014/main" id="{93E20519-D6F3-A544-BB90-F3101516273E}"/>
                </a:ext>
              </a:extLst>
            </p:cNvPr>
            <p:cNvCxnSpPr>
              <a:cxnSpLocks/>
            </p:cNvCxnSpPr>
            <p:nvPr/>
          </p:nvCxnSpPr>
          <p:spPr>
            <a:xfrm>
              <a:off x="1815559" y="3212976"/>
              <a:ext cx="1316281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7793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About Me.</a:t>
            </a:r>
            <a:endParaRPr 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A585AC-1323-0A41-B87E-482F992CD1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36" y="3768797"/>
            <a:ext cx="3838801" cy="2159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E2AADA1-E70D-A140-A3A6-C580DC35D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958" y="1152608"/>
            <a:ext cx="4159018" cy="2339447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3B925DE-047A-5D4E-A5DA-86AC7F2C46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333" y="1016010"/>
            <a:ext cx="3348584" cy="2508620"/>
          </a:xfrm>
          <a:prstGeom prst="rect">
            <a:avLst/>
          </a:prstGeom>
        </p:spPr>
      </p:pic>
      <p:pic>
        <p:nvPicPr>
          <p:cNvPr id="18" name="Google Shape;817;p48">
            <a:extLst>
              <a:ext uri="{FF2B5EF4-FFF2-40B4-BE49-F238E27FC236}">
                <a16:creationId xmlns:a16="http://schemas.microsoft.com/office/drawing/2014/main" id="{A7CFDC08-FF98-5345-8E1E-04B28DD955D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4148827">
            <a:off x="855764" y="4636950"/>
            <a:ext cx="1302711" cy="1046053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  <p:sp>
        <p:nvSpPr>
          <p:cNvPr id="19" name="Google Shape;818;p48">
            <a:extLst>
              <a:ext uri="{FF2B5EF4-FFF2-40B4-BE49-F238E27FC236}">
                <a16:creationId xmlns:a16="http://schemas.microsoft.com/office/drawing/2014/main" id="{CFD97D36-4B84-0344-98E7-6DDC222BEBC2}"/>
              </a:ext>
            </a:extLst>
          </p:cNvPr>
          <p:cNvSpPr/>
          <p:nvPr/>
        </p:nvSpPr>
        <p:spPr>
          <a:xfrm>
            <a:off x="314045" y="4140215"/>
            <a:ext cx="2232248" cy="71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zh-CN" alt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教學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p48">
            <a:extLst>
              <a:ext uri="{FF2B5EF4-FFF2-40B4-BE49-F238E27FC236}">
                <a16:creationId xmlns:a16="http://schemas.microsoft.com/office/drawing/2014/main" id="{4B60745C-FE73-8443-A9EC-2A20E8B7539C}"/>
              </a:ext>
            </a:extLst>
          </p:cNvPr>
          <p:cNvSpPr/>
          <p:nvPr/>
        </p:nvSpPr>
        <p:spPr>
          <a:xfrm>
            <a:off x="7093670" y="5043316"/>
            <a:ext cx="1598648" cy="71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講座分享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822;p48">
            <a:extLst>
              <a:ext uri="{FF2B5EF4-FFF2-40B4-BE49-F238E27FC236}">
                <a16:creationId xmlns:a16="http://schemas.microsoft.com/office/drawing/2014/main" id="{4888F0DB-DAAB-EF4F-9C20-883E528FE8CA}"/>
              </a:ext>
            </a:extLst>
          </p:cNvPr>
          <p:cNvPicPr preferRelativeResize="0"/>
          <p:nvPr/>
        </p:nvPicPr>
        <p:blipFill rotWithShape="1">
          <a:blip r:embed="rId7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3659741">
            <a:off x="6905106" y="4349840"/>
            <a:ext cx="1389698" cy="103509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31909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584718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架構說明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#3-2  function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表達式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15" name="Shape 201">
            <a:extLst>
              <a:ext uri="{FF2B5EF4-FFF2-40B4-BE49-F238E27FC236}">
                <a16:creationId xmlns:a16="http://schemas.microsoft.com/office/drawing/2014/main" id="{34135F48-EF2A-CB45-ABF2-533E6DB97AF3}"/>
              </a:ext>
            </a:extLst>
          </p:cNvPr>
          <p:cNvSpPr txBox="1"/>
          <p:nvPr/>
        </p:nvSpPr>
        <p:spPr>
          <a:xfrm flipH="1">
            <a:off x="751355" y="1124744"/>
            <a:ext cx="7997108" cy="51415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function(</a:t>
            </a:r>
            <a:r>
              <a:rPr lang="en-US" altLang="zh-CN" sz="20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req,res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){ ... }.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JavaScript function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表達式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ECMAScript 6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後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可使用更簡便的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2000" u="sng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arrow function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表達式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ex: </a:t>
            </a:r>
          </a:p>
          <a:p>
            <a:pPr lvl="3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lang="en-US" altLang="zh-TW" sz="1600" i="1" dirty="0"/>
              <a:t>// </a:t>
            </a:r>
            <a:r>
              <a:rPr lang="zh-TW" altLang="en-US" sz="1600" i="1" dirty="0"/>
              <a:t>傳統標準的函數宣告語法</a:t>
            </a:r>
            <a:endParaRPr lang="en-US" altLang="zh-TW" sz="1600" i="1" dirty="0"/>
          </a:p>
          <a:p>
            <a:pPr lvl="3">
              <a:lnSpc>
                <a:spcPct val="150000"/>
              </a:lnSpc>
              <a:buSzPct val="100000"/>
            </a:pPr>
            <a:r>
              <a:rPr lang="en-US" altLang="zh-TW" sz="1600" i="1" dirty="0"/>
              <a:t>	</a:t>
            </a:r>
            <a:r>
              <a:rPr lang="zh-TW" altLang="en-US" sz="1600" dirty="0"/>
              <a:t> </a:t>
            </a:r>
            <a:r>
              <a:rPr lang="en-US" altLang="zh-TW" sz="1600" b="1" dirty="0"/>
              <a:t>var</a:t>
            </a:r>
            <a:r>
              <a:rPr lang="en-US" altLang="zh-TW" sz="1600" dirty="0"/>
              <a:t> multiply = </a:t>
            </a:r>
            <a:r>
              <a:rPr lang="en-US" altLang="zh-TW" sz="1600" b="1" dirty="0"/>
              <a:t>function</a:t>
            </a:r>
            <a:r>
              <a:rPr lang="en-US" altLang="zh-TW" sz="1600" dirty="0"/>
              <a:t>(a, b) { </a:t>
            </a:r>
            <a:r>
              <a:rPr lang="en-US" altLang="zh-TW" sz="1600" b="1" dirty="0"/>
              <a:t>return</a:t>
            </a:r>
            <a:r>
              <a:rPr lang="en-US" altLang="zh-TW" sz="1600" dirty="0"/>
              <a:t> a * b; }; </a:t>
            </a:r>
          </a:p>
          <a:p>
            <a:pPr lvl="3">
              <a:lnSpc>
                <a:spcPct val="150000"/>
              </a:lnSpc>
              <a:buSzPct val="100000"/>
            </a:pPr>
            <a:r>
              <a:rPr lang="en-US" altLang="zh-TW" sz="1600" i="1" dirty="0"/>
              <a:t>          // </a:t>
            </a:r>
            <a:r>
              <a:rPr lang="zh-TW" altLang="en-US" sz="1600" i="1" dirty="0"/>
              <a:t>使用 </a:t>
            </a:r>
            <a:r>
              <a:rPr lang="en-US" altLang="zh-TW" sz="1600" i="1" dirty="0"/>
              <a:t>Arrow Functions </a:t>
            </a:r>
            <a:r>
              <a:rPr lang="zh-TW" altLang="en-US" sz="1600" i="1" dirty="0"/>
              <a:t>的語法</a:t>
            </a:r>
            <a:r>
              <a:rPr lang="zh-TW" altLang="en-US" sz="1600" dirty="0"/>
              <a:t> </a:t>
            </a:r>
            <a:endParaRPr lang="en-US" altLang="zh-TW" sz="1600" dirty="0"/>
          </a:p>
          <a:p>
            <a:pPr lvl="3">
              <a:lnSpc>
                <a:spcPct val="150000"/>
              </a:lnSpc>
              <a:buSzPct val="100000"/>
            </a:pPr>
            <a:r>
              <a:rPr lang="en-US" altLang="zh-TW" sz="1600" b="1" dirty="0"/>
              <a:t>                 var</a:t>
            </a:r>
            <a:r>
              <a:rPr lang="en-US" altLang="zh-TW" sz="1600" dirty="0"/>
              <a:t> multiply = (a, b) =&gt; a * b; </a:t>
            </a:r>
          </a:p>
          <a:p>
            <a:pPr lvl="3">
              <a:lnSpc>
                <a:spcPct val="150000"/>
              </a:lnSpc>
              <a:buSzPct val="100000"/>
            </a:pPr>
            <a:r>
              <a:rPr lang="en-US" altLang="zh-TW" sz="1600" i="1" dirty="0"/>
              <a:t>          // 20</a:t>
            </a:r>
            <a:r>
              <a:rPr lang="en-US" altLang="zh-TW" sz="1600" dirty="0"/>
              <a:t> </a:t>
            </a:r>
          </a:p>
          <a:p>
            <a:pPr lvl="3">
              <a:lnSpc>
                <a:spcPct val="150000"/>
              </a:lnSpc>
              <a:buSzPct val="100000"/>
            </a:pPr>
            <a:r>
              <a:rPr lang="en-US" altLang="zh-TW" sz="1600" dirty="0"/>
              <a:t>                 multiply(2, 10)</a:t>
            </a: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練習：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 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設計一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function ,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輸入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參數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</a:t>
            </a: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Hello ${name} !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16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	ex:   function(name){  return  (“Hello ”+ name + “!”)  };</a:t>
            </a:r>
          </a:p>
          <a:p>
            <a:pPr lvl="3">
              <a:lnSpc>
                <a:spcPct val="150000"/>
              </a:lnSpc>
              <a:buSzPct val="100000"/>
            </a:pPr>
            <a:endParaRPr lang="en-US" altLang="zh-CN" sz="16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2000" dirty="0"/>
              <a:t> </a:t>
            </a:r>
          </a:p>
          <a:p>
            <a:pPr>
              <a:lnSpc>
                <a:spcPct val="150000"/>
              </a:lnSpc>
              <a:buSzPct val="100000"/>
            </a:pPr>
            <a:endParaRPr lang="zh-TW" altLang="en-US" sz="2000" dirty="0"/>
          </a:p>
          <a:p>
            <a:pPr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zh-TW" altLang="en-US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0781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架構說明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#4 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監聽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port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75A5CFD-6807-914E-9F4C-A58DE9A991E2}"/>
              </a:ext>
            </a:extLst>
          </p:cNvPr>
          <p:cNvGrpSpPr/>
          <p:nvPr/>
        </p:nvGrpSpPr>
        <p:grpSpPr>
          <a:xfrm>
            <a:off x="480672" y="1503023"/>
            <a:ext cx="8182656" cy="3736380"/>
            <a:chOff x="381000" y="929707"/>
            <a:chExt cx="8182656" cy="3736380"/>
          </a:xfrm>
        </p:grpSpPr>
        <p:grpSp>
          <p:nvGrpSpPr>
            <p:cNvPr id="2" name="群組 1">
              <a:extLst>
                <a:ext uri="{FF2B5EF4-FFF2-40B4-BE49-F238E27FC236}">
                  <a16:creationId xmlns:a16="http://schemas.microsoft.com/office/drawing/2014/main" id="{F650C7A6-D9E8-7446-ADB0-9A3A08F99E71}"/>
                </a:ext>
              </a:extLst>
            </p:cNvPr>
            <p:cNvGrpSpPr/>
            <p:nvPr/>
          </p:nvGrpSpPr>
          <p:grpSpPr>
            <a:xfrm>
              <a:off x="381000" y="929707"/>
              <a:ext cx="8182656" cy="3736380"/>
              <a:chOff x="381000" y="929707"/>
              <a:chExt cx="8182656" cy="3736380"/>
            </a:xfrm>
          </p:grpSpPr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7CA378B-5AFB-1B48-B1E1-0B97BA03D7D0}"/>
                  </a:ext>
                </a:extLst>
              </p:cNvPr>
              <p:cNvSpPr/>
              <p:nvPr/>
            </p:nvSpPr>
            <p:spPr>
              <a:xfrm>
                <a:off x="1043608" y="2704975"/>
                <a:ext cx="7056784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800" dirty="0"/>
                  <a:t>app.listen(8088,</a:t>
                </a:r>
                <a:r>
                  <a:rPr lang="en-US" altLang="zh-TW" sz="2800" dirty="0"/>
                  <a:t> </a:t>
                </a:r>
                <a:r>
                  <a:rPr lang="zh-TW" altLang="en-US" sz="2800" dirty="0"/>
                  <a:t>function()</a:t>
                </a:r>
                <a:r>
                  <a:rPr lang="en-US" altLang="zh-TW" sz="2800" dirty="0"/>
                  <a:t> </a:t>
                </a:r>
                <a:r>
                  <a:rPr lang="zh-TW" altLang="en-US" sz="2800" dirty="0"/>
                  <a:t>{</a:t>
                </a:r>
              </a:p>
              <a:p>
                <a:r>
                  <a:rPr lang="zh-TW" altLang="en-US" sz="2800" dirty="0"/>
                  <a:t>    </a:t>
                </a:r>
                <a:r>
                  <a:rPr lang="en-US" altLang="zh-TW" sz="2800" dirty="0"/>
                  <a:t> </a:t>
                </a:r>
                <a:r>
                  <a:rPr lang="zh-TW" altLang="en-US" sz="1800" dirty="0"/>
                  <a:t>console.log("Server is running at localhost:" + String(8088));</a:t>
                </a:r>
              </a:p>
              <a:p>
                <a:r>
                  <a:rPr lang="zh-TW" altLang="en-US" sz="2800" dirty="0"/>
                  <a:t>});</a:t>
                </a: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F676A13F-960C-434A-89DA-A5FFA2C0DEF9}"/>
                  </a:ext>
                </a:extLst>
              </p:cNvPr>
              <p:cNvSpPr/>
              <p:nvPr/>
            </p:nvSpPr>
            <p:spPr>
              <a:xfrm>
                <a:off x="381000" y="1021430"/>
                <a:ext cx="320263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web server </a:t>
                </a:r>
              </a:p>
              <a:p>
                <a:pPr algn="ctr"/>
                <a:r>
                  <a:rPr lang="zh-CN" altLang="en-US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運行於</a:t>
                </a:r>
                <a:r>
                  <a:rPr lang="en-US" altLang="zh-CN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port:8088 </a:t>
                </a:r>
                <a:r>
                  <a:rPr lang="zh-CN" altLang="en-US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上</a:t>
                </a:r>
                <a:endParaRPr lang="en-US" altLang="zh-CN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r>
                  <a:rPr lang="zh-CN" altLang="en-US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開放外部連線</a:t>
                </a:r>
                <a:endPara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FCB90038-379B-9941-8A03-B982E1173F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96460" y="2041995"/>
                <a:ext cx="365436" cy="648072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3BAC8027-0724-F34A-B7E7-79E25FEC87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99353" y="1895124"/>
                <a:ext cx="1008110" cy="767764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1F028A46-EA79-8146-BDBC-EB213B914747}"/>
                  </a:ext>
                </a:extLst>
              </p:cNvPr>
              <p:cNvSpPr/>
              <p:nvPr/>
            </p:nvSpPr>
            <p:spPr>
              <a:xfrm>
                <a:off x="4716016" y="929707"/>
                <a:ext cx="3847640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處理函式</a:t>
                </a:r>
                <a:endPara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r>
                  <a:rPr lang="zh-CN" altLang="en-US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運行成功後</a:t>
                </a:r>
                <a:r>
                  <a:rPr lang="en-US" altLang="zh-CN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 , </a:t>
                </a:r>
                <a:r>
                  <a:rPr lang="zh-CN" altLang="en-US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期望執行的函式</a:t>
                </a:r>
                <a:endParaRPr lang="en-US" altLang="zh-CN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  <a:p>
                <a:pPr algn="ctr"/>
                <a:r>
                  <a:rPr lang="en-US" altLang="zh-TW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(callback function)</a:t>
                </a:r>
                <a:endPara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1562E9F0-2E6A-5645-BD3A-6ADFBA24C62F}"/>
                  </a:ext>
                </a:extLst>
              </p:cNvPr>
              <p:cNvSpPr/>
              <p:nvPr/>
            </p:nvSpPr>
            <p:spPr>
              <a:xfrm>
                <a:off x="2356528" y="4296755"/>
                <a:ext cx="384764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顯示訊息於 </a:t>
                </a:r>
                <a:r>
                  <a:rPr lang="en-US" altLang="zh-TW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terminal </a:t>
                </a:r>
                <a:r>
                  <a:rPr lang="zh-CN" altLang="en-US" sz="1800" b="1" dirty="0">
                    <a:latin typeface="Microsoft JhengHei" panose="020B0604030504040204" pitchFamily="34" charset="-120"/>
                    <a:ea typeface="Microsoft JhengHei" panose="020B0604030504040204" pitchFamily="34" charset="-120"/>
                  </a:rPr>
                  <a:t>上</a:t>
                </a:r>
                <a:endPara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endParaRPr>
              </a:p>
            </p:txBody>
          </p:sp>
        </p:grp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136C9112-B408-DA4D-B95F-11925246927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960408" y="3692404"/>
              <a:ext cx="1063954" cy="448235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196261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716016" y="2348880"/>
            <a:ext cx="442798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路由處理</a:t>
            </a: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&amp;  req / res #1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62793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584718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不同的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End-Point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A40FE03-5F0D-794A-B107-60992A3A79CC}"/>
              </a:ext>
            </a:extLst>
          </p:cNvPr>
          <p:cNvSpPr/>
          <p:nvPr/>
        </p:nvSpPr>
        <p:spPr>
          <a:xfrm>
            <a:off x="1364432" y="1844824"/>
            <a:ext cx="5670376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send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"Hello World!"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"/test"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send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Menlo" panose="020B0609030804020204" pitchFamily="49" charset="0"/>
              </a:rPr>
              <a:t>這是測試～～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"/this-is-a-book"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send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"This is a book ~~~"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6700404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如果我要看不同的影片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980728"/>
            <a:ext cx="8496944" cy="4896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端怎麼知道我要選哪一部？</a:t>
            </a:r>
            <a:endParaRPr lang="en-US" altLang="zh-TW" sz="22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A57825-D4E6-CE49-99DA-B6618A47E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393" y="2708920"/>
            <a:ext cx="2317213" cy="23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72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584718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requests :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參數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2F276A51-7FE2-974C-B4DC-2025BBDF8D48}"/>
              </a:ext>
            </a:extLst>
          </p:cNvPr>
          <p:cNvSpPr txBox="1"/>
          <p:nvPr/>
        </p:nvSpPr>
        <p:spPr>
          <a:xfrm flipH="1">
            <a:off x="381000" y="1020983"/>
            <a:ext cx="8511482" cy="5156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Query string : 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帶於網址之後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以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「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?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」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作為開頭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「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&amp;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」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做為分隔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ex:   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/books/100031?name=</a:t>
            </a:r>
            <a:r>
              <a:rPr lang="en-US" altLang="zh-TW" sz="20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jeff&amp;id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=123&amp;identity=golden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==&gt; { “name” : “</a:t>
            </a:r>
            <a:r>
              <a:rPr lang="en-US" altLang="zh-TW" sz="2000" dirty="0" err="1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jeff</a:t>
            </a:r>
            <a:r>
              <a:rPr lang="en-US" altLang="zh-TW" sz="2000" dirty="0">
                <a:solidFill>
                  <a:schemeClr val="tx1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Calibri" panose="020F0502020204030204" pitchFamily="34" charset="0"/>
              </a:rPr>
              <a:t>” , “id” : 123 , “identity” : ”golden” }</a:t>
            </a: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Parameters : 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包含於路徑之中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通常是在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endpoint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上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ex: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/department/A101/members/90310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/department/:</a:t>
            </a:r>
            <a:r>
              <a:rPr lang="en-US" altLang="zh-TW" sz="20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depNo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/members/:</a:t>
            </a:r>
            <a:r>
              <a:rPr lang="en-US" altLang="zh-TW" sz="20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memNo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==&gt;{“depNo”:“A101”, “</a:t>
            </a:r>
            <a:r>
              <a:rPr lang="en-US" altLang="zh-TW" sz="20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memNo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”: “90310”}</a:t>
            </a: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37630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584718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requests :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參數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2F276A51-7FE2-974C-B4DC-2025BBDF8D48}"/>
              </a:ext>
            </a:extLst>
          </p:cNvPr>
          <p:cNvSpPr txBox="1"/>
          <p:nvPr/>
        </p:nvSpPr>
        <p:spPr>
          <a:xfrm flipH="1">
            <a:off x="381000" y="1020983"/>
            <a:ext cx="8511482" cy="5156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body: 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包藏好的資料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多半用於表單設計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傳輸資料用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	    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瀏覽器需透過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「開發人員工具」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查看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ex:   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form : { “name” : “</a:t>
            </a:r>
            <a:r>
              <a:rPr lang="en-US" altLang="zh-TW" sz="20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jeff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”,  “age” : 18 }</a:t>
            </a: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express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須加裝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body-parser 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才能對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requests.body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進行處理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==&gt;  </a:t>
            </a:r>
            <a:r>
              <a:rPr lang="en-US" altLang="zh-TW" sz="20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npm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install  body-parser  --save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754585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584718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requests :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endParaRPr lang="en-US" altLang="zh-CN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0EA14AE-0AAE-A447-B24A-B4508765D605}"/>
              </a:ext>
            </a:extLst>
          </p:cNvPr>
          <p:cNvSpPr/>
          <p:nvPr/>
        </p:nvSpPr>
        <p:spPr>
          <a:xfrm>
            <a:off x="1367644" y="2060848"/>
            <a:ext cx="6408712" cy="22467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query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send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"Hello 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+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+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"!!!"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"/books/:</a:t>
            </a:r>
            <a:r>
              <a:rPr lang="en-US" altLang="zh-TW" dirty="0" err="1">
                <a:solidFill>
                  <a:srgbClr val="98C379"/>
                </a:solidFill>
                <a:latin typeface="Menlo" panose="020B0609030804020204" pitchFamily="49" charset="0"/>
              </a:rPr>
              <a:t>bookId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bookId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params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bookId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send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Menlo" panose="020B0609030804020204" pitchFamily="49" charset="0"/>
              </a:rPr>
              <a:t>書籍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ID : 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+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bookId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277184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5847184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response : 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回覆資料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2F276A51-7FE2-974C-B4DC-2025BBDF8D48}"/>
              </a:ext>
            </a:extLst>
          </p:cNvPr>
          <p:cNvSpPr txBox="1"/>
          <p:nvPr/>
        </p:nvSpPr>
        <p:spPr>
          <a:xfrm flipH="1">
            <a:off x="381000" y="1020983"/>
            <a:ext cx="8511482" cy="5156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res.send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: 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回傳文字訊息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res.json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          :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回傳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json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資料格式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res.render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     :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回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傳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html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頁面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0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res.sendFile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  :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回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傳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檔案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0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res.redirect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: 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轉址到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其他路徑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網址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其他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Calibri" panose="020F0502020204030204" pitchFamily="34" charset="0"/>
              </a:rPr>
              <a:t> :   </a:t>
            </a:r>
            <a:r>
              <a:rPr lang="en-US" altLang="zh-TW" sz="2000" dirty="0">
                <a:hlinkClick r:id="rId3"/>
              </a:rPr>
              <a:t>https://expressjs.com/zh-tw/api.html#res.sendFile</a:t>
            </a:r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82075B3-E8B0-7E4B-9226-A3B8AFC9594F}"/>
              </a:ext>
            </a:extLst>
          </p:cNvPr>
          <p:cNvSpPr/>
          <p:nvPr/>
        </p:nvSpPr>
        <p:spPr>
          <a:xfrm>
            <a:off x="1382787" y="3599198"/>
            <a:ext cx="6743898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"/images"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sendFile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path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join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__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dirname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 err="1">
                <a:solidFill>
                  <a:srgbClr val="98C379"/>
                </a:solidFill>
                <a:latin typeface="Menlo" panose="020B0609030804020204" pitchFamily="49" charset="0"/>
              </a:rPr>
              <a:t>test.jpg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959991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名詞解釋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#1-2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Shape 201">
            <a:extLst>
              <a:ext uri="{FF2B5EF4-FFF2-40B4-BE49-F238E27FC236}">
                <a16:creationId xmlns:a16="http://schemas.microsoft.com/office/drawing/2014/main" id="{B14B657E-B2D9-1D46-AE4D-B29FABC04420}"/>
              </a:ext>
            </a:extLst>
          </p:cNvPr>
          <p:cNvSpPr txBox="1"/>
          <p:nvPr/>
        </p:nvSpPr>
        <p:spPr>
          <a:xfrm flipH="1">
            <a:off x="380998" y="843360"/>
            <a:ext cx="8511481" cy="5753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UI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User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Interface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-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使用者介面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可視為 </a:t>
            </a:r>
            <a:r>
              <a:rPr lang="zh-TW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網頁頁面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本身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讓 </a:t>
            </a:r>
            <a:r>
              <a:rPr lang="zh-TW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使用者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能與網站互動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UX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User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Experience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使用者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體驗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操作此產品時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使用者的</a:t>
            </a:r>
            <a:r>
              <a:rPr lang="zh-TW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操作流程觀感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服務好壞與否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API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Application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Programming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Interface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應用程式介面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廣義來說為 </a:t>
            </a:r>
            <a:r>
              <a:rPr lang="zh-CN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網址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讓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程式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能與網站互動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- </a:t>
            </a:r>
            <a:r>
              <a:rPr lang="zh-TW" altLang="en-US" sz="1800" dirty="0"/>
              <a:t>帶著  </a:t>
            </a:r>
            <a:r>
              <a:rPr lang="en-US" altLang="zh-TW" sz="1800" dirty="0"/>
              <a:t>"</a:t>
            </a:r>
            <a:r>
              <a:rPr lang="zh-TW" altLang="en-US" sz="1800" dirty="0"/>
              <a:t>行天宮</a:t>
            </a:r>
            <a:r>
              <a:rPr lang="en-US" altLang="zh-TW" sz="1800" dirty="0"/>
              <a:t>" </a:t>
            </a:r>
            <a:r>
              <a:rPr lang="zh-TW" altLang="en-US" sz="1800" dirty="0"/>
              <a:t>向 </a:t>
            </a:r>
            <a:r>
              <a:rPr lang="en-US" altLang="zh-TW" sz="1800" u="sng" dirty="0" err="1"/>
              <a:t>googleMap</a:t>
            </a:r>
            <a:r>
              <a:rPr lang="en-US" altLang="zh-TW" sz="1800" u="sng" dirty="0"/>
              <a:t> API</a:t>
            </a:r>
            <a:r>
              <a:rPr lang="en-US" altLang="zh-TW" sz="1800" dirty="0"/>
              <a:t> </a:t>
            </a:r>
            <a:r>
              <a:rPr lang="zh-TW" altLang="en-US" sz="1800" dirty="0"/>
              <a:t>發 </a:t>
            </a:r>
            <a:r>
              <a:rPr lang="en-US" altLang="zh-TW" sz="1800" dirty="0"/>
              <a:t>request </a:t>
            </a:r>
            <a:r>
              <a:rPr lang="zh-TW" altLang="en-US" sz="1800" dirty="0"/>
              <a:t>取得 </a:t>
            </a:r>
            <a:r>
              <a:rPr lang="en-US" altLang="zh-TW" sz="1800" dirty="0"/>
              <a:t>[25.063094, 121.533877] 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XML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(Extensible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Markup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Language)</a:t>
            </a:r>
          </a:p>
          <a:p>
            <a:pPr>
              <a:lnSpc>
                <a:spcPct val="150000"/>
              </a:lnSpc>
              <a:buSzPct val="100000"/>
            </a:pP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一</a:t>
            </a:r>
            <a:r>
              <a:rPr lang="zh-TW" altLang="en-US" sz="1800" dirty="0"/>
              <a:t>種</a:t>
            </a:r>
            <a:r>
              <a:rPr lang="zh-TW" altLang="en-US" sz="1800" u="sng" dirty="0"/>
              <a:t>資料結構</a:t>
            </a:r>
            <a:r>
              <a:rPr lang="zh-TW" altLang="en-US" sz="1800" dirty="0"/>
              <a:t>，用來 記錄</a:t>
            </a:r>
            <a:r>
              <a:rPr lang="en-US" altLang="zh-TW" sz="1800" dirty="0"/>
              <a:t>&amp;</a:t>
            </a:r>
            <a:r>
              <a:rPr lang="zh-TW" altLang="en-US" sz="1800" dirty="0"/>
              <a:t>傳輸資料 用，長得像 </a:t>
            </a:r>
            <a:r>
              <a:rPr lang="en-US" altLang="zh-TW" sz="1800" dirty="0"/>
              <a:t>HTML</a:t>
            </a:r>
            <a:r>
              <a:rPr lang="zh-TW" altLang="en-US" sz="1800" dirty="0"/>
              <a:t> 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JSON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(JavaScript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Object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Notation)</a:t>
            </a: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一</a:t>
            </a:r>
            <a:r>
              <a:rPr lang="zh-TW" altLang="en-US" sz="1800" dirty="0"/>
              <a:t>種</a:t>
            </a:r>
            <a:r>
              <a:rPr lang="zh-TW" altLang="en-US" sz="1800" u="sng" dirty="0"/>
              <a:t>資料結構</a:t>
            </a:r>
            <a:r>
              <a:rPr lang="zh-TW" altLang="en-US" sz="1800" dirty="0"/>
              <a:t>，用來 記錄</a:t>
            </a:r>
            <a:r>
              <a:rPr lang="en-US" altLang="zh-TW" sz="1800" dirty="0"/>
              <a:t>&amp;</a:t>
            </a:r>
            <a:r>
              <a:rPr lang="zh-TW" altLang="en-US" sz="1800" dirty="0"/>
              <a:t>傳輸資料 用，長得像 </a:t>
            </a:r>
            <a:r>
              <a:rPr lang="en-US" altLang="zh-TW" sz="1800" dirty="0" err="1"/>
              <a:t>js</a:t>
            </a:r>
            <a:r>
              <a:rPr lang="zh-TW" altLang="en-US" sz="1800" dirty="0"/>
              <a:t> 裡的 </a:t>
            </a:r>
            <a:r>
              <a:rPr lang="en-US" altLang="zh-TW" sz="1800" dirty="0"/>
              <a:t>object</a:t>
            </a: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現今交換資料的</a:t>
            </a:r>
            <a:r>
              <a:rPr lang="zh-TW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主流結構</a:t>
            </a:r>
            <a:endParaRPr lang="en-US" altLang="zh-TW" sz="1800" u="sng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16260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About Me.</a:t>
            </a:r>
            <a:endParaRPr 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818;p48">
            <a:extLst>
              <a:ext uri="{FF2B5EF4-FFF2-40B4-BE49-F238E27FC236}">
                <a16:creationId xmlns:a16="http://schemas.microsoft.com/office/drawing/2014/main" id="{CFD97D36-4B84-0344-98E7-6DDC222BEBC2}"/>
              </a:ext>
            </a:extLst>
          </p:cNvPr>
          <p:cNvSpPr/>
          <p:nvPr/>
        </p:nvSpPr>
        <p:spPr>
          <a:xfrm>
            <a:off x="5727851" y="742637"/>
            <a:ext cx="3447758" cy="4523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zh-CN" altLang="en-US" sz="2400" b="1" dirty="0"/>
              <a:t>遠距</a:t>
            </a:r>
            <a:r>
              <a:rPr lang="zh-TW" altLang="en-US" sz="2400" b="1" dirty="0"/>
              <a:t> </a:t>
            </a:r>
            <a:r>
              <a:rPr 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Python </a:t>
            </a:r>
            <a:r>
              <a:rPr lang="zh-CN" altLang="en-US" sz="24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教學</a:t>
            </a:r>
            <a:endParaRPr sz="105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818;p48">
            <a:extLst>
              <a:ext uri="{FF2B5EF4-FFF2-40B4-BE49-F238E27FC236}">
                <a16:creationId xmlns:a16="http://schemas.microsoft.com/office/drawing/2014/main" id="{4B60745C-FE73-8443-A9EC-2A20E8B7539C}"/>
              </a:ext>
            </a:extLst>
          </p:cNvPr>
          <p:cNvSpPr/>
          <p:nvPr/>
        </p:nvSpPr>
        <p:spPr>
          <a:xfrm>
            <a:off x="657810" y="4234523"/>
            <a:ext cx="2618046" cy="1078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zh-CN" altLang="en-US" sz="2800" b="1" dirty="0"/>
              <a:t>學生痛苦地</a:t>
            </a:r>
            <a:endParaRPr lang="en-US" altLang="zh-CN" sz="2800" b="1" dirty="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zh-CN" altLang="en-US" sz="2800" b="1" dirty="0"/>
              <a:t>實戰練習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" name="Google Shape;822;p48">
            <a:extLst>
              <a:ext uri="{FF2B5EF4-FFF2-40B4-BE49-F238E27FC236}">
                <a16:creationId xmlns:a16="http://schemas.microsoft.com/office/drawing/2014/main" id="{4888F0DB-DAAB-EF4F-9C20-883E528FE8C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 rot="20515002">
            <a:off x="3111700" y="4302026"/>
            <a:ext cx="1774067" cy="152544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CA57800-F6EC-354A-837E-2203FCB84A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079" y="908720"/>
            <a:ext cx="4423465" cy="2237208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4" name="Google Shape;817;p48">
            <a:extLst>
              <a:ext uri="{FF2B5EF4-FFF2-40B4-BE49-F238E27FC236}">
                <a16:creationId xmlns:a16="http://schemas.microsoft.com/office/drawing/2014/main" id="{8C47DD82-BEF1-B64B-B5DE-6D9F60BF521A}"/>
              </a:ext>
            </a:extLst>
          </p:cNvPr>
          <p:cNvPicPr preferRelativeResize="0"/>
          <p:nvPr/>
        </p:nvPicPr>
        <p:blipFill rotWithShape="1">
          <a:blip r:embed="rId5">
            <a:alphaModFix/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</a:blip>
          <a:srcRect/>
          <a:stretch/>
        </p:blipFill>
        <p:spPr>
          <a:xfrm rot="12800613">
            <a:off x="4710015" y="258680"/>
            <a:ext cx="1518126" cy="967916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990CAC2-76F5-BE45-8275-671890614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0921" y="2105240"/>
            <a:ext cx="3725593" cy="385043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312184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體驗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Shape 201">
            <a:extLst>
              <a:ext uri="{FF2B5EF4-FFF2-40B4-BE49-F238E27FC236}">
                <a16:creationId xmlns:a16="http://schemas.microsoft.com/office/drawing/2014/main" id="{B14B657E-B2D9-1D46-AE4D-B29FABC04420}"/>
              </a:ext>
            </a:extLst>
          </p:cNvPr>
          <p:cNvSpPr txBox="1"/>
          <p:nvPr/>
        </p:nvSpPr>
        <p:spPr>
          <a:xfrm flipH="1">
            <a:off x="380998" y="771352"/>
            <a:ext cx="8511482" cy="5753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hlinkClick r:id="rId3"/>
              </a:rPr>
              <a:t>https://www.books.com.tw/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1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UI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User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Interface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  <a:p>
            <a:pPr marL="285750" lvl="1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UX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User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Experience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API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Application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Programming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Interface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1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XML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(Extensible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Markup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Language)</a:t>
            </a:r>
          </a:p>
          <a:p>
            <a:pPr marL="342900" lvl="1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JSON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(JavaScript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Object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Notation)</a:t>
            </a: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993653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範例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Shape 201">
            <a:extLst>
              <a:ext uri="{FF2B5EF4-FFF2-40B4-BE49-F238E27FC236}">
                <a16:creationId xmlns:a16="http://schemas.microsoft.com/office/drawing/2014/main" id="{B14B657E-B2D9-1D46-AE4D-B29FABC04420}"/>
              </a:ext>
            </a:extLst>
          </p:cNvPr>
          <p:cNvSpPr txBox="1"/>
          <p:nvPr/>
        </p:nvSpPr>
        <p:spPr>
          <a:xfrm flipH="1">
            <a:off x="395536" y="771352"/>
            <a:ext cx="8511482" cy="5753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XML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JSON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TW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C177787-04DB-FA47-84A9-E4361E018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980" y="1052736"/>
            <a:ext cx="4752528" cy="172193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9885F57-C9C0-024B-901F-BC43D1A34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979" y="3671564"/>
            <a:ext cx="4664049" cy="21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9014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名詞解釋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#1-3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380998" y="771352"/>
            <a:ext cx="8943530" cy="409348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Url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網址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主機所在的地址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方便人類記憶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https://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youtube.com?v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=iw8Z0q</a:t>
            </a:r>
            <a:endParaRPr lang="en-US" altLang="zh-TW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Protocol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傳輸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協定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網站常見的為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https</a:t>
            </a:r>
          </a:p>
          <a:p>
            <a:pPr marL="34290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Domain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name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網域名稱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服務所在區域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youtube.com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IP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主機所在的實體地址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電腦溝通用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104.117.87.92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DNS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domain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name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service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將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url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&lt;--&gt;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ip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作轉換的服務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主機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Port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埠號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一台主機通常有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0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–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65535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個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port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號 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每跑一個對外開放的程式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就需要一個特定的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port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號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Packet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封包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網路傳輸資料的最小單位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99916A88-E9F1-E248-AE78-B0FADA745B63}"/>
              </a:ext>
            </a:extLst>
          </p:cNvPr>
          <p:cNvGrpSpPr/>
          <p:nvPr/>
        </p:nvGrpSpPr>
        <p:grpSpPr>
          <a:xfrm>
            <a:off x="899592" y="4437112"/>
            <a:ext cx="6912768" cy="1536064"/>
            <a:chOff x="611560" y="4680353"/>
            <a:chExt cx="6912768" cy="1536064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20E93B59-3B43-944E-AFBF-816459429850}"/>
                </a:ext>
              </a:extLst>
            </p:cNvPr>
            <p:cNvGrpSpPr/>
            <p:nvPr/>
          </p:nvGrpSpPr>
          <p:grpSpPr>
            <a:xfrm>
              <a:off x="683568" y="4680353"/>
              <a:ext cx="6840760" cy="1290984"/>
              <a:chOff x="683568" y="4226249"/>
              <a:chExt cx="6840760" cy="1290984"/>
            </a:xfrm>
          </p:grpSpPr>
          <p:sp>
            <p:nvSpPr>
              <p:cNvPr id="9" name="Shape 201">
                <a:extLst>
                  <a:ext uri="{FF2B5EF4-FFF2-40B4-BE49-F238E27FC236}">
                    <a16:creationId xmlns:a16="http://schemas.microsoft.com/office/drawing/2014/main" id="{F27E93D2-9A64-6C42-A5BE-C5D1C9675E98}"/>
                  </a:ext>
                </a:extLst>
              </p:cNvPr>
              <p:cNvSpPr txBox="1"/>
              <p:nvPr/>
            </p:nvSpPr>
            <p:spPr>
              <a:xfrm flipH="1">
                <a:off x="683568" y="4226249"/>
                <a:ext cx="6840760" cy="12909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45700" rIns="91425" bIns="45700" anchor="t" anchorCtr="0">
                <a:noAutofit/>
              </a:bodyPr>
              <a:lstStyle/>
              <a:p>
                <a:pPr lvl="0">
                  <a:lnSpc>
                    <a:spcPct val="150000"/>
                  </a:lnSpc>
                  <a:buSzPct val="100000"/>
                </a:pPr>
                <a:r>
                  <a:rPr lang="zh-TW" altLang="en-US" sz="1800" dirty="0">
                    <a:solidFill>
                      <a:schemeClr val="tx1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 </a:t>
                </a:r>
                <a:r>
                  <a:rPr lang="en-US" altLang="zh-TW" sz="1800" u="sng" dirty="0">
                    <a:solidFill>
                      <a:srgbClr val="FF0000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https</a:t>
                </a:r>
                <a:r>
                  <a:rPr lang="en-US" altLang="zh-TW" sz="1800" dirty="0">
                    <a:solidFill>
                      <a:schemeClr val="tx1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://</a:t>
                </a:r>
                <a:r>
                  <a:rPr lang="en-US" altLang="zh-TW" sz="1800" u="sng" dirty="0">
                    <a:solidFill>
                      <a:schemeClr val="accent2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www.test.youtube.com</a:t>
                </a:r>
                <a:r>
                  <a:rPr lang="en-US" altLang="zh-TW" sz="1800" dirty="0">
                    <a:solidFill>
                      <a:schemeClr val="tx1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:</a:t>
                </a:r>
                <a:r>
                  <a:rPr lang="en-US" altLang="zh-TW" sz="1800" u="sng" dirty="0">
                    <a:solidFill>
                      <a:schemeClr val="accent6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12345</a:t>
                </a:r>
                <a:r>
                  <a:rPr lang="en-US" altLang="zh-TW" sz="1800" dirty="0">
                    <a:solidFill>
                      <a:schemeClr val="tx1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/</a:t>
                </a:r>
                <a:r>
                  <a:rPr lang="en-US" altLang="zh-TW" sz="1800" u="sng" dirty="0" err="1">
                    <a:solidFill>
                      <a:schemeClr val="accent5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watch</a:t>
                </a:r>
                <a:r>
                  <a:rPr lang="en-US" altLang="zh-TW" sz="1800" dirty="0" err="1">
                    <a:solidFill>
                      <a:schemeClr val="tx1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?</a:t>
                </a:r>
                <a:r>
                  <a:rPr lang="en-US" altLang="zh-TW" sz="1800" u="sng" dirty="0" err="1">
                    <a:solidFill>
                      <a:srgbClr val="C15DCD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v</a:t>
                </a:r>
                <a:r>
                  <a:rPr lang="en-US" altLang="zh-TW" sz="1800" u="sng" dirty="0">
                    <a:solidFill>
                      <a:srgbClr val="C15DCD"/>
                    </a:solidFill>
                    <a:latin typeface="Noto Sans CJK TC Regular" pitchFamily="34" charset="-120"/>
                    <a:ea typeface="Noto Sans CJK TC Regular" pitchFamily="34" charset="-120"/>
                  </a:rPr>
                  <a:t>=R4nmSUIt4o4</a:t>
                </a:r>
              </a:p>
            </p:txBody>
          </p:sp>
          <p:cxnSp>
            <p:nvCxnSpPr>
              <p:cNvPr id="6" name="直線箭頭接點 5">
                <a:extLst>
                  <a:ext uri="{FF2B5EF4-FFF2-40B4-BE49-F238E27FC236}">
                    <a16:creationId xmlns:a16="http://schemas.microsoft.com/office/drawing/2014/main" id="{63DB3F17-5175-9645-9DD6-5650D224428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3608" y="4715660"/>
                <a:ext cx="0" cy="5712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箭頭接點 11">
                <a:extLst>
                  <a:ext uri="{FF2B5EF4-FFF2-40B4-BE49-F238E27FC236}">
                    <a16:creationId xmlns:a16="http://schemas.microsoft.com/office/drawing/2014/main" id="{D94C7165-B81A-1E4C-BCCA-7BACA79B7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71800" y="4729913"/>
                <a:ext cx="0" cy="5712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箭頭接點 12">
                <a:extLst>
                  <a:ext uri="{FF2B5EF4-FFF2-40B4-BE49-F238E27FC236}">
                    <a16:creationId xmlns:a16="http://schemas.microsoft.com/office/drawing/2014/main" id="{7279B0FA-D7DC-3748-9C9B-175AFA3584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7984" y="4729913"/>
                <a:ext cx="0" cy="5712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箭頭接點 13">
                <a:extLst>
                  <a:ext uri="{FF2B5EF4-FFF2-40B4-BE49-F238E27FC236}">
                    <a16:creationId xmlns:a16="http://schemas.microsoft.com/office/drawing/2014/main" id="{E7D68DF6-C92E-524F-8653-F475A20D4D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395541" y="4715660"/>
                <a:ext cx="0" cy="5712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箭頭接點 14">
                <a:extLst>
                  <a:ext uri="{FF2B5EF4-FFF2-40B4-BE49-F238E27FC236}">
                    <a16:creationId xmlns:a16="http://schemas.microsoft.com/office/drawing/2014/main" id="{2D7D5FA1-7211-7640-B1CD-2A5969BD63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44503" y="4707857"/>
                <a:ext cx="0" cy="5712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Shape 201">
              <a:extLst>
                <a:ext uri="{FF2B5EF4-FFF2-40B4-BE49-F238E27FC236}">
                  <a16:creationId xmlns:a16="http://schemas.microsoft.com/office/drawing/2014/main" id="{EF422E72-0BAF-3249-B254-778E017C0BE1}"/>
                </a:ext>
              </a:extLst>
            </p:cNvPr>
            <p:cNvSpPr txBox="1"/>
            <p:nvPr/>
          </p:nvSpPr>
          <p:spPr>
            <a:xfrm flipH="1">
              <a:off x="611560" y="5661248"/>
              <a:ext cx="936104" cy="452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lnSpc>
                  <a:spcPct val="150000"/>
                </a:lnSpc>
                <a:buSzPct val="100000"/>
              </a:pPr>
              <a:r>
                <a:rPr lang="zh-CN" altLang="en-US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傳輸協定</a:t>
              </a:r>
              <a:endPara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endParaRPr>
            </a:p>
          </p:txBody>
        </p:sp>
        <p:sp>
          <p:nvSpPr>
            <p:cNvPr id="19" name="Shape 201">
              <a:extLst>
                <a:ext uri="{FF2B5EF4-FFF2-40B4-BE49-F238E27FC236}">
                  <a16:creationId xmlns:a16="http://schemas.microsoft.com/office/drawing/2014/main" id="{BEF5D6B6-4288-A843-9989-F71F0BB48DFE}"/>
                </a:ext>
              </a:extLst>
            </p:cNvPr>
            <p:cNvSpPr txBox="1"/>
            <p:nvPr/>
          </p:nvSpPr>
          <p:spPr>
            <a:xfrm flipH="1">
              <a:off x="1970615" y="5733256"/>
              <a:ext cx="1665281" cy="452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100000"/>
              </a:pPr>
              <a:r>
                <a:rPr lang="zh-CN" altLang="en-US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網域名稱</a:t>
              </a:r>
              <a:endPara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endParaRPr>
            </a:p>
            <a:p>
              <a:pPr lvl="0" algn="ctr">
                <a:buSzPct val="100000"/>
              </a:pPr>
              <a:r>
                <a:rPr lang="en-US" altLang="zh-TW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(Domain</a:t>
              </a:r>
              <a:r>
                <a:rPr lang="zh-TW" altLang="en-US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name)</a:t>
              </a:r>
            </a:p>
          </p:txBody>
        </p:sp>
        <p:sp>
          <p:nvSpPr>
            <p:cNvPr id="20" name="Shape 201">
              <a:extLst>
                <a:ext uri="{FF2B5EF4-FFF2-40B4-BE49-F238E27FC236}">
                  <a16:creationId xmlns:a16="http://schemas.microsoft.com/office/drawing/2014/main" id="{8D849143-0B7D-CC47-937B-76B2417D45A7}"/>
                </a:ext>
              </a:extLst>
            </p:cNvPr>
            <p:cNvSpPr txBox="1"/>
            <p:nvPr/>
          </p:nvSpPr>
          <p:spPr>
            <a:xfrm flipH="1">
              <a:off x="3933159" y="5764088"/>
              <a:ext cx="936104" cy="452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100000"/>
              </a:pPr>
              <a:r>
                <a:rPr lang="zh-CN" altLang="en-US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埠號</a:t>
              </a:r>
              <a:endPara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endParaRPr>
            </a:p>
            <a:p>
              <a:pPr lvl="0" algn="ctr">
                <a:buSzPct val="100000"/>
              </a:pPr>
              <a:r>
                <a:rPr lang="en-US" altLang="zh-TW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(port)</a:t>
              </a:r>
            </a:p>
          </p:txBody>
        </p:sp>
        <p:sp>
          <p:nvSpPr>
            <p:cNvPr id="21" name="Shape 201">
              <a:extLst>
                <a:ext uri="{FF2B5EF4-FFF2-40B4-BE49-F238E27FC236}">
                  <a16:creationId xmlns:a16="http://schemas.microsoft.com/office/drawing/2014/main" id="{834C9C82-4DA3-774A-B13D-37BC9B372454}"/>
                </a:ext>
              </a:extLst>
            </p:cNvPr>
            <p:cNvSpPr txBox="1"/>
            <p:nvPr/>
          </p:nvSpPr>
          <p:spPr>
            <a:xfrm flipH="1">
              <a:off x="4706916" y="5733256"/>
              <a:ext cx="1377250" cy="452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100000"/>
              </a:pPr>
              <a:r>
                <a:rPr lang="zh-CN" altLang="en-US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資源</a:t>
              </a:r>
              <a:endPara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endParaRPr>
            </a:p>
            <a:p>
              <a:pPr lvl="0" algn="ctr">
                <a:buSzPct val="100000"/>
              </a:pPr>
              <a:r>
                <a:rPr lang="en-US" altLang="zh-TW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(end-point)</a:t>
              </a:r>
            </a:p>
          </p:txBody>
        </p:sp>
        <p:sp>
          <p:nvSpPr>
            <p:cNvPr id="22" name="Shape 201">
              <a:extLst>
                <a:ext uri="{FF2B5EF4-FFF2-40B4-BE49-F238E27FC236}">
                  <a16:creationId xmlns:a16="http://schemas.microsoft.com/office/drawing/2014/main" id="{6AFD5F35-5A6D-E44A-B559-763CBAED682A}"/>
                </a:ext>
              </a:extLst>
            </p:cNvPr>
            <p:cNvSpPr txBox="1"/>
            <p:nvPr/>
          </p:nvSpPr>
          <p:spPr>
            <a:xfrm flipH="1">
              <a:off x="5955878" y="5702424"/>
              <a:ext cx="1377250" cy="45232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 algn="ctr">
                <a:buSzPct val="100000"/>
              </a:pPr>
              <a:r>
                <a:rPr lang="zh-CN" altLang="en-US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參數</a:t>
              </a:r>
              <a:endPara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endParaRPr>
            </a:p>
            <a:p>
              <a:pPr lvl="0" algn="ctr">
                <a:buSzPct val="100000"/>
              </a:pPr>
              <a:r>
                <a:rPr lang="en-US" altLang="zh-TW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(query</a:t>
              </a:r>
              <a:r>
                <a:rPr lang="zh-TW" altLang="en-US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 </a:t>
              </a:r>
              <a:r>
                <a:rPr lang="en-US" altLang="zh-TW" dirty="0">
                  <a:solidFill>
                    <a:schemeClr val="tx1"/>
                  </a:solidFill>
                  <a:latin typeface="Noto Sans CJK TC Regular" pitchFamily="34" charset="-120"/>
                  <a:ea typeface="Noto Sans CJK TC Regular" pitchFamily="34" charset="-120"/>
                </a:rPr>
                <a:t>string)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5387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名詞解釋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#1-4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Shape 201">
            <a:extLst>
              <a:ext uri="{FF2B5EF4-FFF2-40B4-BE49-F238E27FC236}">
                <a16:creationId xmlns:a16="http://schemas.microsoft.com/office/drawing/2014/main" id="{B14B657E-B2D9-1D46-AE4D-B29FABC04420}"/>
              </a:ext>
            </a:extLst>
          </p:cNvPr>
          <p:cNvSpPr txBox="1"/>
          <p:nvPr/>
        </p:nvSpPr>
        <p:spPr>
          <a:xfrm flipH="1">
            <a:off x="380998" y="771352"/>
            <a:ext cx="8511482" cy="51779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通訊協定之一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常用的網路溝通定義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當瀏覽器輸入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hlinkClick r:id="rId3"/>
              </a:rPr>
              <a:t>http://www.yahoo.com.tw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即是向該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發出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符合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協定的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GET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</a:t>
            </a:r>
          </a:p>
          <a:p>
            <a:pPr marL="28575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HTTPS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通訊協定之一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傳送的封包經過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SSL/TLS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憑證加密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目前網站多數會使用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https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作為傳輸協定 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已屬於</a:t>
            </a:r>
            <a:r>
              <a:rPr lang="zh-TW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網站必備的元素之一</a:t>
            </a:r>
            <a:endParaRPr lang="en-US" altLang="zh-TW" sz="1800" u="sng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使用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https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的網站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Google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搜尋引擎會給予較高的分數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SEO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優化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endParaRPr lang="en-US" altLang="zh-TW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4E56463-431A-8944-82EE-2813B2F397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6337" y="2492896"/>
            <a:ext cx="3466143" cy="333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5780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Review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980728"/>
            <a:ext cx="4824536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了解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client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response</a:t>
            </a:r>
            <a:endParaRPr lang="en-US" altLang="zh-TW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5" name="Picture 2" descr="https://paper-attachments.dropbox.com/s_EDF1CA2CE1B98AA4C44531DC1A52676DD59BC56A7150C52691EB5AB0B1231867_1533638029456_http-server.png">
            <a:extLst>
              <a:ext uri="{FF2B5EF4-FFF2-40B4-BE49-F238E27FC236}">
                <a16:creationId xmlns:a16="http://schemas.microsoft.com/office/drawing/2014/main" id="{B947FA68-6FBE-0840-9A77-A2FFA3EA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20" y="322906"/>
            <a:ext cx="2608982" cy="12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92AF6C53-2EFC-1643-80F6-CC1169E1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5644178"/>
            <a:ext cx="907940" cy="5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409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824536" y="2361074"/>
            <a:ext cx="3995936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TW" sz="3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Node.js</a:t>
            </a:r>
            <a:r>
              <a:rPr lang="zh-TW" altLang="en-US" sz="3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32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基礎教學</a:t>
            </a:r>
            <a:endParaRPr lang="en-US" altLang="zh-TW" sz="32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zh-TW" sz="32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917063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Js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資料型別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467544" y="692696"/>
            <a:ext cx="8208912" cy="5076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Number / String / Boolean / Date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Object  / Array 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ACEA9C1-78AA-B54A-87A8-5789A5DDBCE1}"/>
              </a:ext>
            </a:extLst>
          </p:cNvPr>
          <p:cNvSpPr/>
          <p:nvPr/>
        </p:nvSpPr>
        <p:spPr>
          <a:xfrm>
            <a:off x="1619672" y="1397675"/>
            <a:ext cx="5670376" cy="20313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123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b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"test"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c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new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Date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123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b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test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c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true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2020-09-12T08:02:13.511Z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0866E16-70AC-004F-883B-285911F05D1C}"/>
              </a:ext>
            </a:extLst>
          </p:cNvPr>
          <p:cNvSpPr/>
          <p:nvPr/>
        </p:nvSpPr>
        <p:spPr>
          <a:xfrm>
            <a:off x="1115616" y="4290774"/>
            <a:ext cx="6678488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{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"Jeff"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age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18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"message"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"OK!"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};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f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false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 err="1">
                <a:solidFill>
                  <a:srgbClr val="98C379"/>
                </a:solidFill>
                <a:latin typeface="Menlo" panose="020B0609030804020204" pitchFamily="49" charset="0"/>
              </a:rPr>
              <a:t>testQQ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{ name: 'Jeff', age: 18, message: 'OK!' }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f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[ 2, 3, false, '</a:t>
            </a:r>
            <a:r>
              <a:rPr lang="en-US" altLang="zh-TW" i="1" dirty="0" err="1">
                <a:solidFill>
                  <a:srgbClr val="7F848E"/>
                </a:solidFill>
                <a:latin typeface="Menlo" panose="020B0609030804020204" pitchFamily="49" charset="0"/>
              </a:rPr>
              <a:t>testQQ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' ]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3380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Js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資料型別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467544" y="692696"/>
            <a:ext cx="8208912" cy="5076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Array </a:t>
            </a:r>
            <a:r>
              <a:rPr lang="zh-CN" altLang="en-US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特性</a:t>
            </a: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定義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   let  </a:t>
            </a:r>
            <a:r>
              <a:rPr lang="en-US" altLang="zh-CN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= [ value1 , value2 , value3 , ... ]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取值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  let a =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[2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] ;    let b = </a:t>
            </a:r>
            <a:r>
              <a:rPr lang="en-US" altLang="zh-TW" sz="1800" dirty="0" err="1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[5];     (</a:t>
            </a:r>
            <a:r>
              <a:rPr lang="zh-CN" altLang="en-US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</a:t>
            </a:r>
            <a:r>
              <a:rPr lang="en-US" altLang="zh-CN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index </a:t>
            </a:r>
            <a:r>
              <a:rPr lang="en-US" altLang="zh-TW" sz="18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-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令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值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:  </a:t>
            </a:r>
            <a:r>
              <a:rPr lang="en-US" altLang="zh-CN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[3] = “test”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;  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[0] = false;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-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新增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值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  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.push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()  , ex: 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arr.push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(123)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-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array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內的元素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可為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任意型別</a:t>
            </a:r>
            <a:endParaRPr lang="en-US" altLang="zh-TW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355407-A94B-8947-A0F9-7664433171E6}"/>
              </a:ext>
            </a:extLst>
          </p:cNvPr>
          <p:cNvSpPr/>
          <p:nvPr/>
        </p:nvSpPr>
        <p:spPr>
          <a:xfrm>
            <a:off x="908720" y="3861048"/>
            <a:ext cx="7326560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ary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"test"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false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,{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:</a:t>
            </a:r>
            <a:r>
              <a:rPr lang="en-US" altLang="zh-TW" dirty="0" err="1">
                <a:solidFill>
                  <a:srgbClr val="98C379"/>
                </a:solidFill>
                <a:latin typeface="Menlo" panose="020B0609030804020204" pitchFamily="49" charset="0"/>
              </a:rPr>
              <a:t>"QQ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}];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ary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]);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"test"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ary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10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]);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undefined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ary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]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"hi~"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ary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[ 2, 'hi~', 5, 'test', false, { name: 'QQ' } ] 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8638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Js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資料型別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#3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467544" y="692696"/>
            <a:ext cx="8208912" cy="5076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Array </a:t>
            </a:r>
            <a:r>
              <a:rPr lang="zh-CN" altLang="en-US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特性</a:t>
            </a: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buSzPct val="100000"/>
            </a:pP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-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常用功能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: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2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 </a:t>
            </a: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.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map :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array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透過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map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內的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function ,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針對個別元素作運算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產生新的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array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- </a:t>
            </a: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.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filter :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array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透過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filter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內的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function ,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針對個別元素作條件過濾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產生新的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array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5E46187-6959-3E45-B270-5C5E183E5FD0}"/>
              </a:ext>
            </a:extLst>
          </p:cNvPr>
          <p:cNvSpPr/>
          <p:nvPr/>
        </p:nvSpPr>
        <p:spPr>
          <a:xfrm>
            <a:off x="1448780" y="3356992"/>
            <a:ext cx="6246440" cy="2893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sample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4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map1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sample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map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*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filter1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sample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filter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&gt;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map1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    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[ 2, 4, 6, 8, 10 ]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filter1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 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[ 4, 5 ]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chainResult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sample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map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*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	     	       .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map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-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		       .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filter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%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===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chainResult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[ 2, 8, 14 ]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50339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Js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資料型別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#4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467544" y="692696"/>
            <a:ext cx="8208912" cy="5076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Object </a:t>
            </a:r>
            <a:r>
              <a:rPr lang="zh-CN" altLang="en-US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特性</a:t>
            </a: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定義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   let  obj = { key1 : value1 , key2 : value2 , ... }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取值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  let a = 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  ”key1”] ;     (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透過</a:t>
            </a:r>
            <a:r>
              <a:rPr lang="en-US" altLang="zh-CN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key</a:t>
            </a:r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)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-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令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值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:  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obj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[key3] = value3 ;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-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常用功能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: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- </a:t>
            </a:r>
            <a:r>
              <a:rPr lang="en-US" altLang="zh-CN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Object.keys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(obj)      :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取得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Object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所有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key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值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型別為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Array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- </a:t>
            </a:r>
            <a:r>
              <a:rPr lang="en-US" altLang="zh-CN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Object.values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(obj)   :  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取得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Object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所有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value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值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型別為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Array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Arial" panose="020B0604020202020204" pitchFamily="34" charset="0"/>
              <a:buChar char="•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35A526-1158-6843-9A42-28194876AB61}"/>
              </a:ext>
            </a:extLst>
          </p:cNvPr>
          <p:cNvSpPr/>
          <p:nvPr/>
        </p:nvSpPr>
        <p:spPr>
          <a:xfrm>
            <a:off x="899592" y="4112631"/>
            <a:ext cx="7048037" cy="21236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obj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name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jeff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 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age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18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 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others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{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test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message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"good~~~"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age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obj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"age"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obj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[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"gender"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]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"male"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age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 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18 </a:t>
            </a: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obj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 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{ name : "</a:t>
            </a:r>
            <a:r>
              <a:rPr lang="en-US" altLang="zh-TW" sz="1200" i="1" dirty="0" err="1">
                <a:solidFill>
                  <a:srgbClr val="7F848E"/>
                </a:solidFill>
                <a:latin typeface="Menlo" panose="020B0609030804020204" pitchFamily="49" charset="0"/>
              </a:rPr>
              <a:t>jeff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" , age : 18 , gender : "male” ,  ... }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543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5" name="Google Shape;195;p24"/>
          <p:cNvGrpSpPr/>
          <p:nvPr/>
        </p:nvGrpSpPr>
        <p:grpSpPr>
          <a:xfrm>
            <a:off x="506739" y="1790697"/>
            <a:ext cx="2259993" cy="2212768"/>
            <a:chOff x="-2" y="-2"/>
            <a:chExt cx="2259992" cy="2212766"/>
          </a:xfrm>
        </p:grpSpPr>
        <p:grpSp>
          <p:nvGrpSpPr>
            <p:cNvPr id="196" name="Google Shape;196;p24"/>
            <p:cNvGrpSpPr/>
            <p:nvPr/>
          </p:nvGrpSpPr>
          <p:grpSpPr>
            <a:xfrm>
              <a:off x="-2" y="-2"/>
              <a:ext cx="2259992" cy="2212766"/>
              <a:chOff x="-1" y="-1"/>
              <a:chExt cx="2259990" cy="2212764"/>
            </a:xfrm>
          </p:grpSpPr>
          <p:sp>
            <p:nvSpPr>
              <p:cNvPr id="197" name="Google Shape;197;p24"/>
              <p:cNvSpPr/>
              <p:nvPr/>
            </p:nvSpPr>
            <p:spPr>
              <a:xfrm>
                <a:off x="-1" y="-1"/>
                <a:ext cx="2259990" cy="2212764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BDC3C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dist="38100" dir="2400000" rotWithShape="0">
                  <a:srgbClr val="000000">
                    <a:alpha val="9019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24"/>
              <p:cNvSpPr/>
              <p:nvPr/>
            </p:nvSpPr>
            <p:spPr>
              <a:xfrm>
                <a:off x="330967" y="552660"/>
                <a:ext cx="1598054" cy="1107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數據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處理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9" name="Google Shape;199;p24"/>
            <p:cNvSpPr/>
            <p:nvPr/>
          </p:nvSpPr>
          <p:spPr>
            <a:xfrm>
              <a:off x="93577" y="91619"/>
              <a:ext cx="2072828" cy="20295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26861"/>
                    <a:pt x="26861" y="0"/>
                    <a:pt x="60000" y="0"/>
                  </a:cubicBezTo>
                  <a:cubicBezTo>
                    <a:pt x="93138" y="0"/>
                    <a:pt x="120000" y="26861"/>
                    <a:pt x="120000" y="60000"/>
                  </a:cubicBezTo>
                  <a:cubicBezTo>
                    <a:pt x="120000" y="93138"/>
                    <a:pt x="93138" y="120000"/>
                    <a:pt x="60000" y="120000"/>
                  </a:cubicBezTo>
                  <a:cubicBezTo>
                    <a:pt x="26861" y="120000"/>
                    <a:pt x="0" y="93138"/>
                    <a:pt x="0" y="60000"/>
                  </a:cubicBezTo>
                  <a:close/>
                  <a:moveTo>
                    <a:pt x="14733" y="60000"/>
                  </a:moveTo>
                  <a:cubicBezTo>
                    <a:pt x="14733" y="84827"/>
                    <a:pt x="35000" y="104955"/>
                    <a:pt x="60000" y="104955"/>
                  </a:cubicBezTo>
                  <a:cubicBezTo>
                    <a:pt x="85000" y="104955"/>
                    <a:pt x="105266" y="84827"/>
                    <a:pt x="105266" y="60000"/>
                  </a:cubicBezTo>
                  <a:cubicBezTo>
                    <a:pt x="105266" y="35172"/>
                    <a:pt x="85000" y="15044"/>
                    <a:pt x="60000" y="15044"/>
                  </a:cubicBezTo>
                  <a:cubicBezTo>
                    <a:pt x="35000" y="15044"/>
                    <a:pt x="14733" y="35172"/>
                    <a:pt x="14733" y="60000"/>
                  </a:cubicBezTo>
                  <a:close/>
                </a:path>
              </a:pathLst>
            </a:custGeom>
            <a:solidFill>
              <a:srgbClr val="01A1E9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93528" y="81826"/>
              <a:ext cx="2072828" cy="20295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93138"/>
                    <a:pt x="93138" y="120000"/>
                    <a:pt x="60000" y="120000"/>
                  </a:cubicBezTo>
                  <a:cubicBezTo>
                    <a:pt x="26861" y="120000"/>
                    <a:pt x="0" y="93138"/>
                    <a:pt x="0" y="60000"/>
                  </a:cubicBezTo>
                  <a:cubicBezTo>
                    <a:pt x="0" y="26861"/>
                    <a:pt x="26861" y="0"/>
                    <a:pt x="60000" y="0"/>
                  </a:cubicBezTo>
                  <a:cubicBezTo>
                    <a:pt x="61111" y="0"/>
                    <a:pt x="62227" y="33"/>
                    <a:pt x="63333" y="94"/>
                  </a:cubicBezTo>
                  <a:lnTo>
                    <a:pt x="62494" y="15850"/>
                  </a:lnTo>
                  <a:lnTo>
                    <a:pt x="62494" y="15850"/>
                  </a:lnTo>
                  <a:cubicBezTo>
                    <a:pt x="37616" y="14483"/>
                    <a:pt x="16327" y="33400"/>
                    <a:pt x="14955" y="58105"/>
                  </a:cubicBezTo>
                  <a:cubicBezTo>
                    <a:pt x="13577" y="82811"/>
                    <a:pt x="32633" y="103944"/>
                    <a:pt x="57511" y="105311"/>
                  </a:cubicBezTo>
                  <a:cubicBezTo>
                    <a:pt x="82388" y="106677"/>
                    <a:pt x="103677" y="87755"/>
                    <a:pt x="105050" y="63050"/>
                  </a:cubicBezTo>
                  <a:cubicBezTo>
                    <a:pt x="105094" y="62227"/>
                    <a:pt x="105122" y="61405"/>
                    <a:pt x="105122" y="60577"/>
                  </a:cubicBezTo>
                  <a:close/>
                </a:path>
              </a:pathLst>
            </a:custGeom>
            <a:solidFill>
              <a:srgbClr val="19B5FE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24"/>
          <p:cNvGrpSpPr/>
          <p:nvPr/>
        </p:nvGrpSpPr>
        <p:grpSpPr>
          <a:xfrm>
            <a:off x="3383975" y="1790697"/>
            <a:ext cx="2259993" cy="2212768"/>
            <a:chOff x="-2" y="-2"/>
            <a:chExt cx="2259992" cy="2212766"/>
          </a:xfrm>
        </p:grpSpPr>
        <p:grpSp>
          <p:nvGrpSpPr>
            <p:cNvPr id="202" name="Google Shape;202;p24"/>
            <p:cNvGrpSpPr/>
            <p:nvPr/>
          </p:nvGrpSpPr>
          <p:grpSpPr>
            <a:xfrm>
              <a:off x="-2" y="-2"/>
              <a:ext cx="2259992" cy="2212766"/>
              <a:chOff x="-1" y="-1"/>
              <a:chExt cx="2259990" cy="2212764"/>
            </a:xfrm>
          </p:grpSpPr>
          <p:sp>
            <p:nvSpPr>
              <p:cNvPr id="203" name="Google Shape;203;p24"/>
              <p:cNvSpPr/>
              <p:nvPr/>
            </p:nvSpPr>
            <p:spPr>
              <a:xfrm>
                <a:off x="-1" y="-1"/>
                <a:ext cx="2259990" cy="2212764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BDC3C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dist="38100" dir="2400000" rotWithShape="0">
                  <a:srgbClr val="000000">
                    <a:alpha val="9019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4" name="Google Shape;204;p24"/>
              <p:cNvSpPr/>
              <p:nvPr/>
            </p:nvSpPr>
            <p:spPr>
              <a:xfrm>
                <a:off x="330967" y="552660"/>
                <a:ext cx="1598054" cy="1107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分析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探勘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05" name="Google Shape;205;p24"/>
            <p:cNvSpPr/>
            <p:nvPr/>
          </p:nvSpPr>
          <p:spPr>
            <a:xfrm>
              <a:off x="93577" y="91619"/>
              <a:ext cx="2072828" cy="20295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26861"/>
                    <a:pt x="26861" y="0"/>
                    <a:pt x="60000" y="0"/>
                  </a:cubicBezTo>
                  <a:cubicBezTo>
                    <a:pt x="93138" y="0"/>
                    <a:pt x="120000" y="26861"/>
                    <a:pt x="120000" y="60000"/>
                  </a:cubicBezTo>
                  <a:cubicBezTo>
                    <a:pt x="120000" y="93138"/>
                    <a:pt x="93138" y="120000"/>
                    <a:pt x="60000" y="120000"/>
                  </a:cubicBezTo>
                  <a:cubicBezTo>
                    <a:pt x="26861" y="120000"/>
                    <a:pt x="0" y="93138"/>
                    <a:pt x="0" y="60000"/>
                  </a:cubicBezTo>
                  <a:close/>
                  <a:moveTo>
                    <a:pt x="14733" y="60000"/>
                  </a:moveTo>
                  <a:cubicBezTo>
                    <a:pt x="14733" y="84827"/>
                    <a:pt x="35000" y="104955"/>
                    <a:pt x="60000" y="104955"/>
                  </a:cubicBezTo>
                  <a:cubicBezTo>
                    <a:pt x="85000" y="104955"/>
                    <a:pt x="105266" y="84827"/>
                    <a:pt x="105266" y="60000"/>
                  </a:cubicBezTo>
                  <a:cubicBezTo>
                    <a:pt x="105266" y="35172"/>
                    <a:pt x="85000" y="15044"/>
                    <a:pt x="60000" y="15044"/>
                  </a:cubicBezTo>
                  <a:cubicBezTo>
                    <a:pt x="35000" y="15044"/>
                    <a:pt x="14733" y="35172"/>
                    <a:pt x="14733" y="60000"/>
                  </a:cubicBezTo>
                  <a:close/>
                </a:path>
              </a:pathLst>
            </a:custGeom>
            <a:solidFill>
              <a:srgbClr val="01A1E9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93402" y="91618"/>
              <a:ext cx="1553358" cy="202968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11998"/>
                  </a:moveTo>
                  <a:lnTo>
                    <a:pt x="120000" y="111998"/>
                  </a:lnTo>
                  <a:cubicBezTo>
                    <a:pt x="81670" y="128521"/>
                    <a:pt x="32721" y="118631"/>
                    <a:pt x="10674" y="89905"/>
                  </a:cubicBezTo>
                  <a:cubicBezTo>
                    <a:pt x="-11373" y="61186"/>
                    <a:pt x="1824" y="24506"/>
                    <a:pt x="40154" y="7989"/>
                  </a:cubicBezTo>
                  <a:cubicBezTo>
                    <a:pt x="53613" y="2187"/>
                    <a:pt x="69031" y="-555"/>
                    <a:pt x="84529" y="89"/>
                  </a:cubicBezTo>
                  <a:lnTo>
                    <a:pt x="83403" y="15268"/>
                  </a:lnTo>
                  <a:lnTo>
                    <a:pt x="83403" y="15268"/>
                  </a:lnTo>
                  <a:cubicBezTo>
                    <a:pt x="50201" y="13899"/>
                    <a:pt x="21798" y="32819"/>
                    <a:pt x="19961" y="57523"/>
                  </a:cubicBezTo>
                  <a:cubicBezTo>
                    <a:pt x="18130" y="82221"/>
                    <a:pt x="43553" y="103357"/>
                    <a:pt x="76756" y="104719"/>
                  </a:cubicBezTo>
                  <a:cubicBezTo>
                    <a:pt x="88336" y="105197"/>
                    <a:pt x="99862" y="103172"/>
                    <a:pt x="109940" y="98893"/>
                  </a:cubicBezTo>
                  <a:close/>
                </a:path>
              </a:pathLst>
            </a:custGeom>
            <a:solidFill>
              <a:srgbClr val="19B5FE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24"/>
          <p:cNvGrpSpPr/>
          <p:nvPr/>
        </p:nvGrpSpPr>
        <p:grpSpPr>
          <a:xfrm>
            <a:off x="6261211" y="1790697"/>
            <a:ext cx="2259993" cy="2212768"/>
            <a:chOff x="-2" y="-2"/>
            <a:chExt cx="2259992" cy="2212766"/>
          </a:xfrm>
        </p:grpSpPr>
        <p:grpSp>
          <p:nvGrpSpPr>
            <p:cNvPr id="208" name="Google Shape;208;p24"/>
            <p:cNvGrpSpPr/>
            <p:nvPr/>
          </p:nvGrpSpPr>
          <p:grpSpPr>
            <a:xfrm>
              <a:off x="-2" y="-2"/>
              <a:ext cx="2259992" cy="2212766"/>
              <a:chOff x="-1" y="-1"/>
              <a:chExt cx="2259990" cy="2212764"/>
            </a:xfrm>
          </p:grpSpPr>
          <p:sp>
            <p:nvSpPr>
              <p:cNvPr id="209" name="Google Shape;209;p24"/>
              <p:cNvSpPr/>
              <p:nvPr/>
            </p:nvSpPr>
            <p:spPr>
              <a:xfrm>
                <a:off x="-1" y="-1"/>
                <a:ext cx="2259990" cy="2212764"/>
              </a:xfrm>
              <a:prstGeom prst="ellipse">
                <a:avLst/>
              </a:prstGeom>
              <a:solidFill>
                <a:srgbClr val="FFFFFF"/>
              </a:solidFill>
              <a:ln w="12700" cap="flat" cmpd="sng">
                <a:solidFill>
                  <a:srgbClr val="BDC3C7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25400" dist="38100" dir="2400000" rotWithShape="0">
                  <a:srgbClr val="000000">
                    <a:alpha val="9019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endParaRPr sz="2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0" name="Google Shape;210;p24"/>
              <p:cNvSpPr/>
              <p:nvPr/>
            </p:nvSpPr>
            <p:spPr>
              <a:xfrm>
                <a:off x="330967" y="552660"/>
                <a:ext cx="1598054" cy="1107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視覺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8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呈現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11" name="Google Shape;211;p24"/>
            <p:cNvSpPr/>
            <p:nvPr/>
          </p:nvSpPr>
          <p:spPr>
            <a:xfrm>
              <a:off x="93577" y="91619"/>
              <a:ext cx="2072828" cy="202951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26861"/>
                    <a:pt x="26861" y="0"/>
                    <a:pt x="60000" y="0"/>
                  </a:cubicBezTo>
                  <a:cubicBezTo>
                    <a:pt x="93138" y="0"/>
                    <a:pt x="120000" y="26861"/>
                    <a:pt x="120000" y="60000"/>
                  </a:cubicBezTo>
                  <a:cubicBezTo>
                    <a:pt x="120000" y="93138"/>
                    <a:pt x="93138" y="120000"/>
                    <a:pt x="60000" y="120000"/>
                  </a:cubicBezTo>
                  <a:cubicBezTo>
                    <a:pt x="26861" y="120000"/>
                    <a:pt x="0" y="93138"/>
                    <a:pt x="0" y="60000"/>
                  </a:cubicBezTo>
                  <a:close/>
                  <a:moveTo>
                    <a:pt x="14733" y="60000"/>
                  </a:moveTo>
                  <a:cubicBezTo>
                    <a:pt x="14733" y="84827"/>
                    <a:pt x="35000" y="104955"/>
                    <a:pt x="60000" y="104955"/>
                  </a:cubicBezTo>
                  <a:cubicBezTo>
                    <a:pt x="85000" y="104955"/>
                    <a:pt x="105266" y="84827"/>
                    <a:pt x="105266" y="60000"/>
                  </a:cubicBezTo>
                  <a:cubicBezTo>
                    <a:pt x="105266" y="35172"/>
                    <a:pt x="85000" y="15044"/>
                    <a:pt x="60000" y="15044"/>
                  </a:cubicBezTo>
                  <a:cubicBezTo>
                    <a:pt x="35000" y="15044"/>
                    <a:pt x="14733" y="35172"/>
                    <a:pt x="14733" y="60000"/>
                  </a:cubicBezTo>
                  <a:close/>
                </a:path>
              </a:pathLst>
            </a:custGeom>
            <a:solidFill>
              <a:srgbClr val="01A1E9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93392" y="91618"/>
              <a:ext cx="1094223" cy="1510959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4535" y="119999"/>
                  </a:moveTo>
                  <a:lnTo>
                    <a:pt x="14535" y="119999"/>
                  </a:lnTo>
                  <a:cubicBezTo>
                    <a:pt x="-16155" y="81177"/>
                    <a:pt x="3347" y="32059"/>
                    <a:pt x="58105" y="10295"/>
                  </a:cubicBezTo>
                  <a:cubicBezTo>
                    <a:pt x="76953" y="2800"/>
                    <a:pt x="98423" y="-726"/>
                    <a:pt x="120000" y="122"/>
                  </a:cubicBezTo>
                  <a:lnTo>
                    <a:pt x="118398" y="20506"/>
                  </a:lnTo>
                  <a:lnTo>
                    <a:pt x="118398" y="20506"/>
                  </a:lnTo>
                  <a:cubicBezTo>
                    <a:pt x="71267" y="18673"/>
                    <a:pt x="30950" y="44087"/>
                    <a:pt x="28346" y="77270"/>
                  </a:cubicBezTo>
                  <a:cubicBezTo>
                    <a:pt x="27445" y="88745"/>
                    <a:pt x="31233" y="100163"/>
                    <a:pt x="39258" y="110174"/>
                  </a:cubicBezTo>
                  <a:close/>
                </a:path>
              </a:pathLst>
            </a:custGeom>
            <a:solidFill>
              <a:srgbClr val="19B5FE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457200" y="3482825"/>
            <a:ext cx="616252" cy="603377"/>
            <a:chOff x="0" y="-1"/>
            <a:chExt cx="616251" cy="603376"/>
          </a:xfrm>
        </p:grpSpPr>
        <p:sp>
          <p:nvSpPr>
            <p:cNvPr id="214" name="Google Shape;214;p24"/>
            <p:cNvSpPr/>
            <p:nvPr/>
          </p:nvSpPr>
          <p:spPr>
            <a:xfrm>
              <a:off x="0" y="-1"/>
              <a:ext cx="616251" cy="603376"/>
            </a:xfrm>
            <a:prstGeom prst="ellipse">
              <a:avLst/>
            </a:prstGeom>
            <a:solidFill>
              <a:srgbClr val="D6DAD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77777" y="74692"/>
              <a:ext cx="462189" cy="452531"/>
            </a:xfrm>
            <a:prstGeom prst="ellipse">
              <a:avLst/>
            </a:prstGeom>
            <a:solidFill>
              <a:srgbClr val="D2527F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24"/>
          <p:cNvGrpSpPr/>
          <p:nvPr/>
        </p:nvGrpSpPr>
        <p:grpSpPr>
          <a:xfrm>
            <a:off x="3378513" y="3482825"/>
            <a:ext cx="616252" cy="603377"/>
            <a:chOff x="0" y="-1"/>
            <a:chExt cx="616251" cy="603376"/>
          </a:xfrm>
        </p:grpSpPr>
        <p:sp>
          <p:nvSpPr>
            <p:cNvPr id="217" name="Google Shape;217;p24"/>
            <p:cNvSpPr/>
            <p:nvPr/>
          </p:nvSpPr>
          <p:spPr>
            <a:xfrm>
              <a:off x="0" y="-1"/>
              <a:ext cx="616251" cy="603376"/>
            </a:xfrm>
            <a:prstGeom prst="ellipse">
              <a:avLst/>
            </a:prstGeom>
            <a:solidFill>
              <a:srgbClr val="D6DADC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77777" y="74692"/>
              <a:ext cx="462189" cy="452531"/>
            </a:xfrm>
            <a:prstGeom prst="ellipse">
              <a:avLst/>
            </a:prstGeom>
            <a:solidFill>
              <a:srgbClr val="D2527F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Calibri"/>
                <a:buNone/>
              </a:pPr>
              <a:endParaRPr sz="14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24"/>
          <p:cNvGrpSpPr/>
          <p:nvPr/>
        </p:nvGrpSpPr>
        <p:grpSpPr>
          <a:xfrm>
            <a:off x="6234703" y="3482824"/>
            <a:ext cx="616254" cy="603379"/>
            <a:chOff x="-2" y="-2"/>
            <a:chExt cx="616253" cy="603378"/>
          </a:xfrm>
        </p:grpSpPr>
        <p:grpSp>
          <p:nvGrpSpPr>
            <p:cNvPr id="220" name="Google Shape;220;p24"/>
            <p:cNvGrpSpPr/>
            <p:nvPr/>
          </p:nvGrpSpPr>
          <p:grpSpPr>
            <a:xfrm>
              <a:off x="-2" y="-2"/>
              <a:ext cx="616253" cy="603378"/>
              <a:chOff x="-1" y="-1"/>
              <a:chExt cx="616252" cy="603376"/>
            </a:xfrm>
          </p:grpSpPr>
          <p:sp>
            <p:nvSpPr>
              <p:cNvPr id="221" name="Google Shape;221;p24"/>
              <p:cNvSpPr/>
              <p:nvPr/>
            </p:nvSpPr>
            <p:spPr>
              <a:xfrm>
                <a:off x="-1" y="-1"/>
                <a:ext cx="616252" cy="603376"/>
              </a:xfrm>
              <a:prstGeom prst="ellipse">
                <a:avLst/>
              </a:prstGeom>
              <a:solidFill>
                <a:srgbClr val="D6DADC"/>
              </a:solidFill>
              <a:ln>
                <a:noFill/>
              </a:ln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4"/>
              <p:cNvSpPr/>
              <p:nvPr/>
            </p:nvSpPr>
            <p:spPr>
              <a:xfrm>
                <a:off x="77777" y="74692"/>
                <a:ext cx="462189" cy="452531"/>
              </a:xfrm>
              <a:prstGeom prst="ellipse">
                <a:avLst/>
              </a:prstGeom>
              <a:solidFill>
                <a:srgbClr val="D2527F"/>
              </a:solidFill>
              <a:ln>
                <a:noFill/>
              </a:ln>
              <a:effectLst>
                <a:outerShdw blurRad="25400" dist="38100" dir="2400000" rotWithShape="0">
                  <a:srgbClr val="000000">
                    <a:alpha val="9019"/>
                  </a:srgbClr>
                </a:outerShdw>
              </a:effectLst>
            </p:spPr>
            <p:txBody>
              <a:bodyPr spcFirstLastPara="1" wrap="square" lIns="45700" tIns="45700" rIns="45700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Calibri"/>
                  <a:buNone/>
                </a:pPr>
                <a:endParaRPr sz="1400" b="1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3" name="Google Shape;223;p24"/>
            <p:cNvSpPr/>
            <p:nvPr/>
          </p:nvSpPr>
          <p:spPr>
            <a:xfrm>
              <a:off x="189346" y="197276"/>
              <a:ext cx="237555" cy="208823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7694"/>
                  </a:moveTo>
                  <a:cubicBezTo>
                    <a:pt x="120000" y="51344"/>
                    <a:pt x="115344" y="46155"/>
                    <a:pt x="109655" y="46155"/>
                  </a:cubicBezTo>
                  <a:cubicBezTo>
                    <a:pt x="70861" y="46155"/>
                    <a:pt x="70861" y="46155"/>
                    <a:pt x="70861" y="46155"/>
                  </a:cubicBezTo>
                  <a:cubicBezTo>
                    <a:pt x="71894" y="39805"/>
                    <a:pt x="74483" y="25383"/>
                    <a:pt x="74483" y="16155"/>
                  </a:cubicBezTo>
                  <a:cubicBezTo>
                    <a:pt x="74483" y="5194"/>
                    <a:pt x="69311" y="0"/>
                    <a:pt x="64138" y="0"/>
                  </a:cubicBezTo>
                  <a:cubicBezTo>
                    <a:pt x="59483" y="0"/>
                    <a:pt x="55861" y="4038"/>
                    <a:pt x="55861" y="9227"/>
                  </a:cubicBezTo>
                  <a:cubicBezTo>
                    <a:pt x="55861" y="30000"/>
                    <a:pt x="38277" y="55383"/>
                    <a:pt x="16550" y="55383"/>
                  </a:cubicBezTo>
                  <a:cubicBezTo>
                    <a:pt x="2066" y="55383"/>
                    <a:pt x="2066" y="55383"/>
                    <a:pt x="2066" y="55383"/>
                  </a:cubicBezTo>
                  <a:cubicBezTo>
                    <a:pt x="1033" y="55383"/>
                    <a:pt x="0" y="56538"/>
                    <a:pt x="0" y="57694"/>
                  </a:cubicBezTo>
                  <a:cubicBezTo>
                    <a:pt x="0" y="108461"/>
                    <a:pt x="0" y="108461"/>
                    <a:pt x="0" y="108461"/>
                  </a:cubicBezTo>
                  <a:cubicBezTo>
                    <a:pt x="0" y="109616"/>
                    <a:pt x="1033" y="110766"/>
                    <a:pt x="2066" y="110766"/>
                  </a:cubicBezTo>
                  <a:cubicBezTo>
                    <a:pt x="26377" y="110766"/>
                    <a:pt x="35172" y="113655"/>
                    <a:pt x="42411" y="116538"/>
                  </a:cubicBezTo>
                  <a:cubicBezTo>
                    <a:pt x="47583" y="118266"/>
                    <a:pt x="52238" y="120000"/>
                    <a:pt x="61033" y="120000"/>
                  </a:cubicBezTo>
                  <a:cubicBezTo>
                    <a:pt x="95172" y="120000"/>
                    <a:pt x="95172" y="120000"/>
                    <a:pt x="95172" y="120000"/>
                  </a:cubicBezTo>
                  <a:cubicBezTo>
                    <a:pt x="98272" y="120000"/>
                    <a:pt x="103450" y="117116"/>
                    <a:pt x="103450" y="110766"/>
                  </a:cubicBezTo>
                  <a:cubicBezTo>
                    <a:pt x="103450" y="107883"/>
                    <a:pt x="102933" y="105577"/>
                    <a:pt x="101894" y="103844"/>
                  </a:cubicBezTo>
                  <a:cubicBezTo>
                    <a:pt x="106550" y="102694"/>
                    <a:pt x="109655" y="98655"/>
                    <a:pt x="109655" y="92305"/>
                  </a:cubicBezTo>
                  <a:cubicBezTo>
                    <a:pt x="109655" y="90577"/>
                    <a:pt x="109138" y="88844"/>
                    <a:pt x="108105" y="87116"/>
                  </a:cubicBezTo>
                  <a:cubicBezTo>
                    <a:pt x="112238" y="85961"/>
                    <a:pt x="115861" y="81344"/>
                    <a:pt x="115861" y="76155"/>
                  </a:cubicBezTo>
                  <a:cubicBezTo>
                    <a:pt x="115861" y="73266"/>
                    <a:pt x="114311" y="70961"/>
                    <a:pt x="112238" y="68655"/>
                  </a:cubicBezTo>
                  <a:cubicBezTo>
                    <a:pt x="116894" y="67500"/>
                    <a:pt x="120000" y="62883"/>
                    <a:pt x="120000" y="576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" name="Google Shape;224;p24"/>
          <p:cNvSpPr/>
          <p:nvPr/>
        </p:nvSpPr>
        <p:spPr>
          <a:xfrm>
            <a:off x="3541772" y="3675079"/>
            <a:ext cx="289732" cy="189119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18000" y="114000"/>
                </a:moveTo>
                <a:cubicBezTo>
                  <a:pt x="112000" y="114000"/>
                  <a:pt x="112000" y="114000"/>
                  <a:pt x="112000" y="114000"/>
                </a:cubicBezTo>
                <a:cubicBezTo>
                  <a:pt x="112000" y="3000"/>
                  <a:pt x="112000" y="3000"/>
                  <a:pt x="112000" y="3000"/>
                </a:cubicBezTo>
                <a:cubicBezTo>
                  <a:pt x="112000" y="1500"/>
                  <a:pt x="111000" y="0"/>
                  <a:pt x="110000" y="0"/>
                </a:cubicBezTo>
                <a:cubicBezTo>
                  <a:pt x="94000" y="0"/>
                  <a:pt x="94000" y="0"/>
                  <a:pt x="94000" y="0"/>
                </a:cubicBezTo>
                <a:cubicBezTo>
                  <a:pt x="93000" y="0"/>
                  <a:pt x="92000" y="1500"/>
                  <a:pt x="92000" y="3000"/>
                </a:cubicBezTo>
                <a:cubicBezTo>
                  <a:pt x="92000" y="114000"/>
                  <a:pt x="92000" y="114000"/>
                  <a:pt x="92000" y="114000"/>
                </a:cubicBezTo>
                <a:cubicBezTo>
                  <a:pt x="84000" y="114000"/>
                  <a:pt x="84000" y="114000"/>
                  <a:pt x="84000" y="114000"/>
                </a:cubicBezTo>
                <a:cubicBezTo>
                  <a:pt x="84000" y="57000"/>
                  <a:pt x="84000" y="57000"/>
                  <a:pt x="84000" y="57000"/>
                </a:cubicBezTo>
                <a:cubicBezTo>
                  <a:pt x="84000" y="55500"/>
                  <a:pt x="83000" y="54000"/>
                  <a:pt x="82000" y="54000"/>
                </a:cubicBezTo>
                <a:cubicBezTo>
                  <a:pt x="66000" y="54000"/>
                  <a:pt x="66000" y="54000"/>
                  <a:pt x="66000" y="54000"/>
                </a:cubicBezTo>
                <a:cubicBezTo>
                  <a:pt x="65000" y="54000"/>
                  <a:pt x="64000" y="55500"/>
                  <a:pt x="64000" y="57000"/>
                </a:cubicBezTo>
                <a:cubicBezTo>
                  <a:pt x="64000" y="114000"/>
                  <a:pt x="64000" y="114000"/>
                  <a:pt x="64000" y="114000"/>
                </a:cubicBezTo>
                <a:cubicBezTo>
                  <a:pt x="56000" y="114000"/>
                  <a:pt x="56000" y="114000"/>
                  <a:pt x="56000" y="114000"/>
                </a:cubicBezTo>
                <a:cubicBezTo>
                  <a:pt x="56000" y="39000"/>
                  <a:pt x="56000" y="39000"/>
                  <a:pt x="56000" y="39000"/>
                </a:cubicBezTo>
                <a:cubicBezTo>
                  <a:pt x="56000" y="37500"/>
                  <a:pt x="55000" y="36000"/>
                  <a:pt x="54000" y="36000"/>
                </a:cubicBezTo>
                <a:cubicBezTo>
                  <a:pt x="38000" y="36000"/>
                  <a:pt x="38000" y="36000"/>
                  <a:pt x="38000" y="36000"/>
                </a:cubicBezTo>
                <a:cubicBezTo>
                  <a:pt x="37000" y="36000"/>
                  <a:pt x="36000" y="37500"/>
                  <a:pt x="36000" y="39000"/>
                </a:cubicBezTo>
                <a:cubicBezTo>
                  <a:pt x="36000" y="114000"/>
                  <a:pt x="36000" y="114000"/>
                  <a:pt x="36000" y="114000"/>
                </a:cubicBezTo>
                <a:cubicBezTo>
                  <a:pt x="28000" y="114000"/>
                  <a:pt x="28000" y="114000"/>
                  <a:pt x="28000" y="114000"/>
                </a:cubicBezTo>
                <a:cubicBezTo>
                  <a:pt x="28000" y="81000"/>
                  <a:pt x="28000" y="81000"/>
                  <a:pt x="28000" y="81000"/>
                </a:cubicBezTo>
                <a:cubicBezTo>
                  <a:pt x="28000" y="79500"/>
                  <a:pt x="27000" y="78000"/>
                  <a:pt x="26000" y="78000"/>
                </a:cubicBezTo>
                <a:cubicBezTo>
                  <a:pt x="10000" y="78000"/>
                  <a:pt x="10000" y="78000"/>
                  <a:pt x="10000" y="78000"/>
                </a:cubicBezTo>
                <a:cubicBezTo>
                  <a:pt x="9000" y="78000"/>
                  <a:pt x="8000" y="79500"/>
                  <a:pt x="8000" y="81000"/>
                </a:cubicBezTo>
                <a:cubicBezTo>
                  <a:pt x="8000" y="114000"/>
                  <a:pt x="8000" y="114000"/>
                  <a:pt x="8000" y="114000"/>
                </a:cubicBezTo>
                <a:cubicBezTo>
                  <a:pt x="2000" y="114000"/>
                  <a:pt x="2000" y="114000"/>
                  <a:pt x="2000" y="114000"/>
                </a:cubicBezTo>
                <a:cubicBezTo>
                  <a:pt x="1000" y="114000"/>
                  <a:pt x="0" y="115500"/>
                  <a:pt x="0" y="117000"/>
                </a:cubicBezTo>
                <a:cubicBezTo>
                  <a:pt x="0" y="118500"/>
                  <a:pt x="1000" y="120000"/>
                  <a:pt x="2000" y="120000"/>
                </a:cubicBezTo>
                <a:cubicBezTo>
                  <a:pt x="10000" y="120000"/>
                  <a:pt x="10000" y="120000"/>
                  <a:pt x="10000" y="120000"/>
                </a:cubicBezTo>
                <a:cubicBezTo>
                  <a:pt x="26000" y="120000"/>
                  <a:pt x="26000" y="120000"/>
                  <a:pt x="26000" y="120000"/>
                </a:cubicBezTo>
                <a:cubicBezTo>
                  <a:pt x="38000" y="120000"/>
                  <a:pt x="38000" y="120000"/>
                  <a:pt x="38000" y="120000"/>
                </a:cubicBezTo>
                <a:cubicBezTo>
                  <a:pt x="54000" y="120000"/>
                  <a:pt x="54000" y="120000"/>
                  <a:pt x="54000" y="120000"/>
                </a:cubicBezTo>
                <a:cubicBezTo>
                  <a:pt x="66000" y="120000"/>
                  <a:pt x="66000" y="120000"/>
                  <a:pt x="66000" y="120000"/>
                </a:cubicBezTo>
                <a:cubicBezTo>
                  <a:pt x="82000" y="120000"/>
                  <a:pt x="82000" y="120000"/>
                  <a:pt x="82000" y="120000"/>
                </a:cubicBezTo>
                <a:cubicBezTo>
                  <a:pt x="94000" y="120000"/>
                  <a:pt x="94000" y="120000"/>
                  <a:pt x="94000" y="120000"/>
                </a:cubicBezTo>
                <a:cubicBezTo>
                  <a:pt x="110000" y="120000"/>
                  <a:pt x="110000" y="120000"/>
                  <a:pt x="110000" y="120000"/>
                </a:cubicBezTo>
                <a:cubicBezTo>
                  <a:pt x="118000" y="120000"/>
                  <a:pt x="118000" y="120000"/>
                  <a:pt x="118000" y="120000"/>
                </a:cubicBezTo>
                <a:cubicBezTo>
                  <a:pt x="119000" y="120000"/>
                  <a:pt x="120000" y="118500"/>
                  <a:pt x="120000" y="117000"/>
                </a:cubicBezTo>
                <a:cubicBezTo>
                  <a:pt x="120000" y="115500"/>
                  <a:pt x="119000" y="114000"/>
                  <a:pt x="118000" y="1140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25400" dist="38100" dir="2400000" rotWithShape="0">
              <a:srgbClr val="000000">
                <a:alpha val="9019"/>
              </a:srgbClr>
            </a:outerShdw>
          </a:effectLst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4"/>
          <p:cNvSpPr/>
          <p:nvPr/>
        </p:nvSpPr>
        <p:spPr>
          <a:xfrm>
            <a:off x="2870893" y="2658429"/>
            <a:ext cx="410691" cy="56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4"/>
          <p:cNvSpPr/>
          <p:nvPr/>
        </p:nvSpPr>
        <p:spPr>
          <a:xfrm>
            <a:off x="5719984" y="2697024"/>
            <a:ext cx="410691" cy="5613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</a:pPr>
            <a:r>
              <a:rPr lang="en-US" sz="32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p24"/>
          <p:cNvGrpSpPr/>
          <p:nvPr/>
        </p:nvGrpSpPr>
        <p:grpSpPr>
          <a:xfrm>
            <a:off x="648943" y="3621783"/>
            <a:ext cx="252003" cy="324002"/>
            <a:chOff x="-1" y="0"/>
            <a:chExt cx="252002" cy="324000"/>
          </a:xfrm>
        </p:grpSpPr>
        <p:sp>
          <p:nvSpPr>
            <p:cNvPr id="228" name="Google Shape;228;p24"/>
            <p:cNvSpPr/>
            <p:nvPr/>
          </p:nvSpPr>
          <p:spPr>
            <a:xfrm>
              <a:off x="-1" y="43074"/>
              <a:ext cx="218270" cy="28092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8944" y="103844"/>
                  </a:moveTo>
                  <a:cubicBezTo>
                    <a:pt x="18944" y="0"/>
                    <a:pt x="18944" y="0"/>
                    <a:pt x="18944" y="0"/>
                  </a:cubicBezTo>
                  <a:cubicBezTo>
                    <a:pt x="3155" y="0"/>
                    <a:pt x="3155" y="0"/>
                    <a:pt x="3155" y="0"/>
                  </a:cubicBezTo>
                  <a:cubicBezTo>
                    <a:pt x="1577" y="0"/>
                    <a:pt x="0" y="1155"/>
                    <a:pt x="0" y="2305"/>
                  </a:cubicBezTo>
                  <a:cubicBezTo>
                    <a:pt x="0" y="117694"/>
                    <a:pt x="0" y="117694"/>
                    <a:pt x="0" y="117694"/>
                  </a:cubicBezTo>
                  <a:cubicBezTo>
                    <a:pt x="0" y="118844"/>
                    <a:pt x="1577" y="120000"/>
                    <a:pt x="3155" y="120000"/>
                  </a:cubicBezTo>
                  <a:cubicBezTo>
                    <a:pt x="116844" y="120000"/>
                    <a:pt x="116844" y="120000"/>
                    <a:pt x="116844" y="120000"/>
                  </a:cubicBezTo>
                  <a:cubicBezTo>
                    <a:pt x="118422" y="120000"/>
                    <a:pt x="120000" y="118844"/>
                    <a:pt x="120000" y="117694"/>
                  </a:cubicBezTo>
                  <a:cubicBezTo>
                    <a:pt x="120000" y="106155"/>
                    <a:pt x="120000" y="106155"/>
                    <a:pt x="120000" y="106155"/>
                  </a:cubicBezTo>
                  <a:cubicBezTo>
                    <a:pt x="22105" y="106155"/>
                    <a:pt x="22105" y="106155"/>
                    <a:pt x="22105" y="106155"/>
                  </a:cubicBezTo>
                  <a:cubicBezTo>
                    <a:pt x="20527" y="106155"/>
                    <a:pt x="18944" y="105000"/>
                    <a:pt x="18944" y="1038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24"/>
            <p:cNvSpPr/>
            <p:nvPr/>
          </p:nvSpPr>
          <p:spPr>
            <a:xfrm>
              <a:off x="45637" y="0"/>
              <a:ext cx="206364" cy="280926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166" y="32883"/>
                  </a:moveTo>
                  <a:cubicBezTo>
                    <a:pt x="99166" y="19038"/>
                    <a:pt x="99166" y="19038"/>
                    <a:pt x="99166" y="19038"/>
                  </a:cubicBezTo>
                  <a:cubicBezTo>
                    <a:pt x="99166" y="19038"/>
                    <a:pt x="99166" y="19038"/>
                    <a:pt x="99166" y="19038"/>
                  </a:cubicBezTo>
                  <a:cubicBezTo>
                    <a:pt x="99166" y="19038"/>
                    <a:pt x="99166" y="19038"/>
                    <a:pt x="99166" y="19038"/>
                  </a:cubicBezTo>
                  <a:cubicBezTo>
                    <a:pt x="99166" y="19038"/>
                    <a:pt x="99166" y="19038"/>
                    <a:pt x="99166" y="19038"/>
                  </a:cubicBezTo>
                  <a:cubicBezTo>
                    <a:pt x="72500" y="577"/>
                    <a:pt x="72500" y="577"/>
                    <a:pt x="72500" y="577"/>
                  </a:cubicBezTo>
                  <a:cubicBezTo>
                    <a:pt x="71666" y="0"/>
                    <a:pt x="70833" y="0"/>
                    <a:pt x="70000" y="0"/>
                  </a:cubicBezTo>
                  <a:cubicBezTo>
                    <a:pt x="3333" y="0"/>
                    <a:pt x="3333" y="0"/>
                    <a:pt x="3333" y="0"/>
                  </a:cubicBezTo>
                  <a:cubicBezTo>
                    <a:pt x="1666" y="0"/>
                    <a:pt x="0" y="1155"/>
                    <a:pt x="0" y="2305"/>
                  </a:cubicBezTo>
                  <a:cubicBezTo>
                    <a:pt x="0" y="117694"/>
                    <a:pt x="0" y="117694"/>
                    <a:pt x="0" y="117694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3333" y="120000"/>
                    <a:pt x="3333" y="120000"/>
                    <a:pt x="3333" y="120000"/>
                  </a:cubicBezTo>
                  <a:cubicBezTo>
                    <a:pt x="116666" y="120000"/>
                    <a:pt x="116666" y="120000"/>
                    <a:pt x="116666" y="120000"/>
                  </a:cubicBezTo>
                  <a:cubicBezTo>
                    <a:pt x="118333" y="120000"/>
                    <a:pt x="120000" y="118844"/>
                    <a:pt x="120000" y="117694"/>
                  </a:cubicBezTo>
                  <a:cubicBezTo>
                    <a:pt x="120000" y="34616"/>
                    <a:pt x="120000" y="34616"/>
                    <a:pt x="120000" y="34616"/>
                  </a:cubicBezTo>
                  <a:cubicBezTo>
                    <a:pt x="120000" y="34038"/>
                    <a:pt x="120000" y="33461"/>
                    <a:pt x="119166" y="32883"/>
                  </a:cubicBezTo>
                  <a:close/>
                  <a:moveTo>
                    <a:pt x="70000" y="34616"/>
                  </a:moveTo>
                  <a:cubicBezTo>
                    <a:pt x="70000" y="2305"/>
                    <a:pt x="70000" y="2305"/>
                    <a:pt x="70000" y="2305"/>
                  </a:cubicBezTo>
                  <a:cubicBezTo>
                    <a:pt x="116666" y="34616"/>
                    <a:pt x="116666" y="34616"/>
                    <a:pt x="116666" y="34616"/>
                  </a:cubicBezTo>
                  <a:lnTo>
                    <a:pt x="70000" y="346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25400" dist="38100" dir="2400000" rotWithShape="0">
                <a:srgbClr val="000000">
                  <a:alpha val="9019"/>
                </a:srgbClr>
              </a:outerShdw>
            </a:effectLst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0" name="Google Shape;230;p24"/>
          <p:cNvGrpSpPr/>
          <p:nvPr/>
        </p:nvGrpSpPr>
        <p:grpSpPr>
          <a:xfrm>
            <a:off x="5544475" y="1052101"/>
            <a:ext cx="3571177" cy="982010"/>
            <a:chOff x="0" y="0"/>
            <a:chExt cx="3571176" cy="982008"/>
          </a:xfrm>
        </p:grpSpPr>
        <p:sp>
          <p:nvSpPr>
            <p:cNvPr id="231" name="Google Shape;231;p24"/>
            <p:cNvSpPr/>
            <p:nvPr/>
          </p:nvSpPr>
          <p:spPr>
            <a:xfrm>
              <a:off x="0" y="0"/>
              <a:ext cx="3250331" cy="540934"/>
            </a:xfrm>
            <a:prstGeom prst="rect">
              <a:avLst/>
            </a:prstGeom>
            <a:solidFill>
              <a:srgbClr val="FFFFFF"/>
            </a:solidFill>
            <a:ln w="9525" cap="flat" cmpd="sng">
              <a:solidFill>
                <a:srgbClr val="7F7F7F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Calibri"/>
                <a:buNone/>
              </a:pPr>
              <a:endParaRPr sz="2400" b="1" i="1" u="none" strike="noStrike" cap="non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4"/>
            <p:cNvSpPr/>
            <p:nvPr/>
          </p:nvSpPr>
          <p:spPr>
            <a:xfrm>
              <a:off x="179599" y="41553"/>
              <a:ext cx="3391577" cy="9404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00"/>
                </a:buClr>
                <a:buSzPts val="2400"/>
                <a:buFont typeface="Calibri"/>
                <a:buNone/>
              </a:pPr>
              <a:r>
                <a:rPr lang="en-US" sz="2400" b="1" i="1" u="none" strike="noStrike" cap="non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 Data-driven Solution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24"/>
          <p:cNvGrpSpPr/>
          <p:nvPr/>
        </p:nvGrpSpPr>
        <p:grpSpPr>
          <a:xfrm>
            <a:off x="631258" y="4261871"/>
            <a:ext cx="2135472" cy="1361442"/>
            <a:chOff x="0" y="0"/>
            <a:chExt cx="2135470" cy="1361440"/>
          </a:xfrm>
        </p:grpSpPr>
        <p:sp>
          <p:nvSpPr>
            <p:cNvPr id="234" name="Google Shape;234;p24"/>
            <p:cNvSpPr/>
            <p:nvPr/>
          </p:nvSpPr>
          <p:spPr>
            <a:xfrm>
              <a:off x="0" y="0"/>
              <a:ext cx="2135470" cy="13388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4"/>
            <p:cNvSpPr/>
            <p:nvPr/>
          </p:nvSpPr>
          <p:spPr>
            <a:xfrm>
              <a:off x="0" y="0"/>
              <a:ext cx="2135470" cy="1361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Char char="▪"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結構化數據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Char char="▪"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非結構化數據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Char char="▪"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圖資/文字/影像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24"/>
          <p:cNvGrpSpPr/>
          <p:nvPr/>
        </p:nvGrpSpPr>
        <p:grpSpPr>
          <a:xfrm>
            <a:off x="3508314" y="4261871"/>
            <a:ext cx="2135471" cy="1368921"/>
            <a:chOff x="0" y="0"/>
            <a:chExt cx="2135470" cy="1368919"/>
          </a:xfrm>
        </p:grpSpPr>
        <p:sp>
          <p:nvSpPr>
            <p:cNvPr id="237" name="Google Shape;237;p24"/>
            <p:cNvSpPr/>
            <p:nvPr/>
          </p:nvSpPr>
          <p:spPr>
            <a:xfrm>
              <a:off x="0" y="0"/>
              <a:ext cx="2135470" cy="13388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4"/>
            <p:cNvSpPr/>
            <p:nvPr/>
          </p:nvSpPr>
          <p:spPr>
            <a:xfrm>
              <a:off x="0" y="0"/>
              <a:ext cx="2135470" cy="1368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Char char="▪"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資料/文字探勘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Char char="▪"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地理資訊演算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Char char="▪"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機器學習方法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9" name="Google Shape;239;p24"/>
          <p:cNvGrpSpPr/>
          <p:nvPr/>
        </p:nvGrpSpPr>
        <p:grpSpPr>
          <a:xfrm>
            <a:off x="6403914" y="4229099"/>
            <a:ext cx="2359087" cy="1368921"/>
            <a:chOff x="0" y="0"/>
            <a:chExt cx="2359086" cy="1368919"/>
          </a:xfrm>
        </p:grpSpPr>
        <p:sp>
          <p:nvSpPr>
            <p:cNvPr id="240" name="Google Shape;240;p24"/>
            <p:cNvSpPr/>
            <p:nvPr/>
          </p:nvSpPr>
          <p:spPr>
            <a:xfrm>
              <a:off x="0" y="0"/>
              <a:ext cx="2359086" cy="133882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0" y="0"/>
              <a:ext cx="2359086" cy="13689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t" anchorCtr="0">
              <a:noAutofit/>
            </a:bodyPr>
            <a:lstStyle/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Char char="▪"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資訊視覺化設計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Char char="▪"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儀表板/平台介面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285750" marR="0" lvl="0" indent="-28575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Char char="▪"/>
              </a:pPr>
              <a:r>
                <a:rPr lang="en-US" sz="1800" b="1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前端網頁架設</a:t>
              </a:r>
              <a:endParaRPr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Shape 480">
            <a:extLst>
              <a:ext uri="{FF2B5EF4-FFF2-40B4-BE49-F238E27FC236}">
                <a16:creationId xmlns:a16="http://schemas.microsoft.com/office/drawing/2014/main" id="{D5A27F50-DFA8-E146-BAB0-490A103A5BC6}"/>
              </a:ext>
            </a:extLst>
          </p:cNvPr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About Us.</a:t>
            </a:r>
            <a:endParaRPr 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0952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99E56B5-44C6-3944-8BD1-3CB2D4DD1203}"/>
              </a:ext>
            </a:extLst>
          </p:cNvPr>
          <p:cNvGraphicFramePr>
            <a:graphicFrameLocks noGrp="1"/>
          </p:cNvGraphicFramePr>
          <p:nvPr/>
        </p:nvGraphicFramePr>
        <p:xfrm>
          <a:off x="602827" y="1170494"/>
          <a:ext cx="3741194" cy="4036421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922413">
                  <a:extLst>
                    <a:ext uri="{9D8B030D-6E8A-4147-A177-3AD203B41FA5}">
                      <a16:colId xmlns:a16="http://schemas.microsoft.com/office/drawing/2014/main" val="1254873319"/>
                    </a:ext>
                  </a:extLst>
                </a:gridCol>
                <a:gridCol w="1286457">
                  <a:extLst>
                    <a:ext uri="{9D8B030D-6E8A-4147-A177-3AD203B41FA5}">
                      <a16:colId xmlns:a16="http://schemas.microsoft.com/office/drawing/2014/main" val="2460251760"/>
                    </a:ext>
                  </a:extLst>
                </a:gridCol>
                <a:gridCol w="1532324">
                  <a:extLst>
                    <a:ext uri="{9D8B030D-6E8A-4147-A177-3AD203B41FA5}">
                      <a16:colId xmlns:a16="http://schemas.microsoft.com/office/drawing/2014/main" val="1025246589"/>
                    </a:ext>
                  </a:extLst>
                </a:gridCol>
              </a:tblGrid>
              <a:tr h="4085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欄位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英文</a:t>
                      </a:r>
                      <a:r>
                        <a:rPr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欄位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資料值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4331060"/>
                  </a:ext>
                </a:extLst>
              </a:tr>
              <a:tr h="542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姓名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name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Jeff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9751926"/>
                  </a:ext>
                </a:extLst>
              </a:tr>
              <a:tr h="542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身高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 height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170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8118123"/>
                  </a:ext>
                </a:extLst>
              </a:tr>
              <a:tr h="54269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體重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weight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65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8004566"/>
                  </a:ext>
                </a:extLst>
              </a:tr>
              <a:tr h="54269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年紀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age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26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66092908"/>
                  </a:ext>
                </a:extLst>
              </a:tr>
              <a:tr h="542696">
                <a:tc>
                  <a:txBody>
                    <a:bodyPr/>
                    <a:lstStyle/>
                    <a:p>
                      <a:pPr algn="ctr"/>
                      <a:r>
                        <a:rPr kumimoji="1"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階級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class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A-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51890517"/>
                  </a:ext>
                </a:extLst>
              </a:tr>
              <a:tr h="89599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興趣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interest</a:t>
                      </a:r>
                      <a:endParaRPr lang="zh-TW" altLang="en-US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喝酒</a:t>
                      </a:r>
                      <a:endParaRPr lang="en-US" altLang="zh-TW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zh-TW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爬山</a:t>
                      </a:r>
                      <a:endParaRPr lang="en-US" altLang="zh-TW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  <a:p>
                      <a:pPr marL="0" indent="0" algn="ctr">
                        <a:buNone/>
                      </a:pPr>
                      <a:r>
                        <a:rPr lang="zh-CN" altLang="en-US" sz="18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寫程式</a:t>
                      </a:r>
                      <a:endParaRPr lang="en-US" altLang="zh-TW" sz="18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84603126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DEFE9B77-F469-414F-8717-ADC7E3A60863}"/>
              </a:ext>
            </a:extLst>
          </p:cNvPr>
          <p:cNvSpPr txBox="1"/>
          <p:nvPr/>
        </p:nvSpPr>
        <p:spPr>
          <a:xfrm>
            <a:off x="4572000" y="1295878"/>
            <a:ext cx="57081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lphaLcPeriod"/>
            </a:pP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建立一個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data,  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對應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左方資料表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 -&gt; 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英文欄位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;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-&gt;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資料值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b.   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顯示 名稱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階級</a:t>
            </a:r>
            <a:r>
              <a:rPr kumimoji="1"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訊息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格式如下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嗨嗨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我是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name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階級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</a:p>
          <a:p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c.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修改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height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改為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180 , 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並顯示訊息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: </a:t>
            </a: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修改 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{name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的身高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為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new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height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</a:p>
          <a:p>
            <a:endParaRPr kumimoji="1"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457200" indent="-457200">
              <a:buFontTx/>
              <a:buAutoNum type="alphaLcPeriod" startAt="4"/>
            </a:pPr>
            <a:r>
              <a:rPr kumimoji="1"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新增一項興趣為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彈吉他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並顯示所有 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</a:t>
            </a:r>
            <a:r>
              <a:rPr kumimoji="1"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interest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}</a:t>
            </a:r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r>
              <a:rPr kumimoji="1"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=&gt;</a:t>
            </a:r>
            <a:r>
              <a:rPr kumimoji="1"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[“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喝酒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”,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“</a:t>
            </a:r>
            <a:r>
              <a:rPr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爬山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”, ”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寫程式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”,”</a:t>
            </a:r>
            <a:r>
              <a:rPr lang="zh-CN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彈吉他</a:t>
            </a:r>
            <a:r>
              <a:rPr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”]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1209A6-A4CD-F64B-9A9F-4991726ECF80}"/>
              </a:ext>
            </a:extLst>
          </p:cNvPr>
          <p:cNvSpPr/>
          <p:nvPr/>
        </p:nvSpPr>
        <p:spPr>
          <a:xfrm>
            <a:off x="4799981" y="4739664"/>
            <a:ext cx="51206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。註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    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{...} 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表示為 要帶入的變數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必須以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object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key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值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抓取對應之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。註</a:t>
            </a:r>
            <a:r>
              <a:rPr kumimoji="1" lang="en-US" altLang="zh-TW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</a:t>
            </a:r>
            <a:r>
              <a:rPr kumimoji="1" lang="zh-TW" altLang="en-US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    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interest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value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值 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CN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資料格式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必須</a:t>
            </a:r>
            <a:endParaRPr kumimoji="1" lang="en-US" altLang="zh-TW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    要是 </a:t>
            </a:r>
            <a:r>
              <a:rPr kumimoji="1" lang="en-US" altLang="zh-TW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</a:t>
            </a:r>
            <a:r>
              <a:rPr kumimoji="1" lang="zh-TW" altLang="en-US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型式</a:t>
            </a:r>
          </a:p>
        </p:txBody>
      </p:sp>
    </p:spTree>
    <p:extLst>
      <p:ext uri="{BB962C8B-B14F-4D97-AF65-F5344CB8AC3E}">
        <p14:creationId xmlns:p14="http://schemas.microsoft.com/office/powerpoint/2010/main" val="34074950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6" name="Shape 201">
            <a:extLst>
              <a:ext uri="{FF2B5EF4-FFF2-40B4-BE49-F238E27FC236}">
                <a16:creationId xmlns:a16="http://schemas.microsoft.com/office/drawing/2014/main" id="{7E3D1FD6-16EB-8D42-93BE-A7BB0CB1E66D}"/>
              </a:ext>
            </a:extLst>
          </p:cNvPr>
          <p:cNvSpPr txBox="1"/>
          <p:nvPr/>
        </p:nvSpPr>
        <p:spPr>
          <a:xfrm flipH="1">
            <a:off x="708088" y="980728"/>
            <a:ext cx="7608328" cy="49685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r>
              <a:rPr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1.</a:t>
            </a:r>
            <a:r>
              <a:rPr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給定一組資料</a:t>
            </a:r>
            <a:endParaRPr lang="en-US" altLang="zh-CN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Wingdings" pitchFamily="2" charset="2"/>
            </a:endParaRPr>
          </a:p>
          <a:p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Wingdings" pitchFamily="2" charset="2"/>
            </a:endParaRPr>
          </a:p>
          <a:p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Wingdings" pitchFamily="2" charset="2"/>
            </a:endParaRPr>
          </a:p>
          <a:p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Wingdings" pitchFamily="2" charset="2"/>
            </a:endParaRPr>
          </a:p>
          <a:p>
            <a:endParaRPr kumimoji="1" lang="en-US" altLang="zh-TW" sz="18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Wingdings" pitchFamily="2" charset="2"/>
            </a:endParaRPr>
          </a:p>
          <a:p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1)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取得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age &gt;= 30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的人名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</a:t>
            </a:r>
          </a:p>
          <a:p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--&gt; [ "Keven" , "Elle" ]</a:t>
            </a:r>
          </a:p>
          <a:p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2)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取得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scores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總和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&gt;= 250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 資料 </a:t>
            </a:r>
          </a:p>
          <a:p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並將人名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年紀合併成一字串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成為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array </a:t>
            </a:r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元素後回傳</a:t>
            </a:r>
            <a:endParaRPr kumimoji="1"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r>
              <a:rPr kumimoji="1" lang="zh-TW" altLang="en-US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    </a:t>
            </a:r>
            <a:r>
              <a:rPr kumimoji="1" lang="en-US" altLang="zh-TW" sz="2000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--&gt; [ 'Jeff-18', 'Leo-22', 'Elle-31' ]</a:t>
            </a:r>
          </a:p>
          <a:p>
            <a:endParaRPr lang="en-US" altLang="zh-TW" sz="2000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Wingdings" pitchFamily="2" charset="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744C60B9-60EC-F74D-9595-DCF4F9483551}"/>
              </a:ext>
            </a:extLst>
          </p:cNvPr>
          <p:cNvSpPr/>
          <p:nvPr/>
        </p:nvSpPr>
        <p:spPr>
          <a:xfrm>
            <a:off x="1331640" y="1613118"/>
            <a:ext cx="640871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studentsScores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[</a:t>
            </a:r>
          </a:p>
          <a:p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{ name :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“Jeff”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age :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18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scores :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95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88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100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] },</a:t>
            </a:r>
          </a:p>
          <a:p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{ name :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“Leo”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age :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scores :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90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97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98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]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{ name :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“Holy”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age :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25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scores :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75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68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90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]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{ name :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“Keven”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age :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scores :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77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65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32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]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{ name :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“Jenny”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 , age :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20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scores :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63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82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91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]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},</a:t>
            </a:r>
          </a:p>
          <a:p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{ name :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“Elle”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zh-TW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age :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, scores :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100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73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83</a:t>
            </a:r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] },</a:t>
            </a:r>
          </a:p>
          <a:p>
            <a:r>
              <a:rPr lang="en-US" altLang="zh-TW" dirty="0">
                <a:solidFill>
                  <a:schemeClr val="tx1">
                    <a:lumMod val="75000"/>
                    <a:lumOff val="25000"/>
                  </a:schemeClr>
                </a:solidFill>
                <a:latin typeface="Menlo" panose="020B0609030804020204" pitchFamily="49" charset="0"/>
              </a:rPr>
              <a:t>];</a:t>
            </a:r>
          </a:p>
        </p:txBody>
      </p:sp>
    </p:spTree>
    <p:extLst>
      <p:ext uri="{BB962C8B-B14F-4D97-AF65-F5344CB8AC3E}">
        <p14:creationId xmlns:p14="http://schemas.microsoft.com/office/powerpoint/2010/main" val="930448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函式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(function)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467544" y="764704"/>
            <a:ext cx="8295458" cy="56886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處理某一特定問題的程式</a:t>
            </a:r>
            <a:endParaRPr lang="en-US" altLang="zh-CN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2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  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功能設計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儘可能單一化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一次只做一件事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 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可將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動作命名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提高程式流程的品質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見程式命名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即明白該段程式作業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 ex:  add(2,5) </a:t>
            </a:r>
            <a:endParaRPr lang="en-US" altLang="zh-CN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期望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重複使用相關的程式碼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提高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20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維護性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及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20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可讀性</a:t>
            </a:r>
            <a:endParaRPr lang="en-US" altLang="zh-TW" sz="2000" u="sng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- 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目前多以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arrow function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的形式開發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22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</a:t>
            </a:r>
            <a:endParaRPr lang="en-US" altLang="zh-TW" sz="22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D98D39-D0BA-FC44-B873-6A4B10DA35AB}"/>
              </a:ext>
            </a:extLst>
          </p:cNvPr>
          <p:cNvSpPr/>
          <p:nvPr/>
        </p:nvSpPr>
        <p:spPr>
          <a:xfrm>
            <a:off x="1907704" y="4077072"/>
            <a:ext cx="4860032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add1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function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b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return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+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b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add2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b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+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b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add1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5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add2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5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84342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函式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(function) #2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764704"/>
            <a:ext cx="8496944" cy="4896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4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一些觀念</a:t>
            </a:r>
            <a:endParaRPr lang="en-US" altLang="zh-TW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-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內宣告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var / let / const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的變數為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區域變數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作用域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(scope)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僅在 </a:t>
            </a:r>
            <a:r>
              <a:rPr lang="en-US" altLang="zh-TW" sz="20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內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無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var / let / const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宣告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則為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20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全域變數</a:t>
            </a:r>
            <a:endParaRPr lang="en-US" altLang="zh-TW" sz="2000" u="sng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CN" sz="20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可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以有回傳值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也可以沒有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-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內可再呼叫其他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9E3DA8D-8F31-B541-8AB3-8793A1F3E6E1}"/>
              </a:ext>
            </a:extLst>
          </p:cNvPr>
          <p:cNvSpPr/>
          <p:nvPr/>
        </p:nvSpPr>
        <p:spPr>
          <a:xfrm>
            <a:off x="971600" y="3434078"/>
            <a:ext cx="3240360" cy="26776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test1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value1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return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value1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test2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var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value2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15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return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value2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test3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value3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18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return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value3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5F63D2-A127-8647-84D6-375B60BB7074}"/>
              </a:ext>
            </a:extLst>
          </p:cNvPr>
          <p:cNvSpPr/>
          <p:nvPr/>
        </p:nvSpPr>
        <p:spPr>
          <a:xfrm>
            <a:off x="4716016" y="3898747"/>
            <a:ext cx="4067944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test1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12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test2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15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test3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18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value3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 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18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</a:t>
            </a:r>
            <a:r>
              <a:rPr lang="en-US" altLang="zh-TW" i="1" dirty="0" err="1">
                <a:solidFill>
                  <a:srgbClr val="7F848E"/>
                </a:solidFill>
                <a:latin typeface="Menlo" panose="020B0609030804020204" pitchFamily="49" charset="0"/>
              </a:rPr>
              <a:t>console.log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(value1); // Error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</a:t>
            </a:r>
            <a:r>
              <a:rPr lang="en-US" altLang="zh-TW" i="1" dirty="0" err="1">
                <a:solidFill>
                  <a:srgbClr val="7F848E"/>
                </a:solidFill>
                <a:latin typeface="Menlo" panose="020B0609030804020204" pitchFamily="49" charset="0"/>
              </a:rPr>
              <a:t>console.log</a:t>
            </a: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(value2); // Error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001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流程控制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#1 –   if/else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539552" y="856601"/>
            <a:ext cx="5544616" cy="864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if-else </a:t>
            </a: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語法</a:t>
            </a:r>
            <a:endParaRPr lang="en-US" altLang="zh-TW" sz="2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F3144A98-BD1F-A945-9005-37206ED874BB}"/>
              </a:ext>
            </a:extLst>
          </p:cNvPr>
          <p:cNvSpPr txBox="1"/>
          <p:nvPr/>
        </p:nvSpPr>
        <p:spPr>
          <a:xfrm flipH="1">
            <a:off x="513268" y="3195747"/>
            <a:ext cx="4464496" cy="864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if-else if - ... - else </a:t>
            </a: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語法</a:t>
            </a:r>
            <a:endParaRPr lang="en-US" altLang="zh-TW" sz="2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137C4F4-D099-4144-A3FE-CBA4B2400179}"/>
              </a:ext>
            </a:extLst>
          </p:cNvPr>
          <p:cNvSpPr/>
          <p:nvPr/>
        </p:nvSpPr>
        <p:spPr>
          <a:xfrm>
            <a:off x="2286000" y="1720697"/>
            <a:ext cx="4572000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&gt;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"a is positive!!!"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else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"a is negative!!!"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F31EB1-DD4F-9B49-80D0-B6CE1FD67096}"/>
              </a:ext>
            </a:extLst>
          </p:cNvPr>
          <p:cNvSpPr/>
          <p:nvPr/>
        </p:nvSpPr>
        <p:spPr>
          <a:xfrm>
            <a:off x="2283087" y="3953114"/>
            <a:ext cx="4572000" cy="19389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b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22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c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b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%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===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){</a:t>
            </a:r>
          </a:p>
          <a:p>
            <a:r>
              <a:rPr lang="zh-TW" altLang="en-US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c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"good"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if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b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%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===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 {</a:t>
            </a:r>
          </a:p>
          <a:p>
            <a:r>
              <a:rPr lang="zh-TW" altLang="en-US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c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"bad"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{</a:t>
            </a:r>
          </a:p>
          <a:p>
            <a:r>
              <a:rPr lang="zh-TW" altLang="en-US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c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"nice"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c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// nice</a:t>
            </a:r>
          </a:p>
        </p:txBody>
      </p:sp>
    </p:spTree>
    <p:extLst>
      <p:ext uri="{BB962C8B-B14F-4D97-AF65-F5344CB8AC3E}">
        <p14:creationId xmlns:p14="http://schemas.microsoft.com/office/powerpoint/2010/main" val="1462952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#3-1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5B4AEF27-A0B1-4745-91E3-18042902FD89}"/>
              </a:ext>
            </a:extLst>
          </p:cNvPr>
          <p:cNvGrpSpPr/>
          <p:nvPr/>
        </p:nvGrpSpPr>
        <p:grpSpPr>
          <a:xfrm>
            <a:off x="815549" y="2298208"/>
            <a:ext cx="7512902" cy="2284666"/>
            <a:chOff x="1236014" y="1393974"/>
            <a:chExt cx="10017202" cy="3046220"/>
          </a:xfrm>
        </p:grpSpPr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5D5814F7-2DED-5944-885D-ABAAC413D670}"/>
                </a:ext>
              </a:extLst>
            </p:cNvPr>
            <p:cNvSpPr txBox="1"/>
            <p:nvPr/>
          </p:nvSpPr>
          <p:spPr>
            <a:xfrm>
              <a:off x="3937192" y="3883151"/>
              <a:ext cx="44499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100" dirty="0">
                  <a:solidFill>
                    <a:srgbClr val="FF0000"/>
                  </a:solidFill>
                </a:rPr>
                <a:t>0</a:t>
              </a:r>
              <a:endParaRPr kumimoji="1" lang="zh-TW" altLang="en-US" sz="2100" dirty="0">
                <a:solidFill>
                  <a:srgbClr val="FF0000"/>
                </a:solidFill>
              </a:endParaRP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5EE034A-5C7F-E444-B160-3019CCE38836}"/>
                </a:ext>
              </a:extLst>
            </p:cNvPr>
            <p:cNvSpPr txBox="1"/>
            <p:nvPr/>
          </p:nvSpPr>
          <p:spPr>
            <a:xfrm>
              <a:off x="6473196" y="3886197"/>
              <a:ext cx="643765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100" dirty="0">
                  <a:solidFill>
                    <a:srgbClr val="FF0000"/>
                  </a:solidFill>
                </a:rPr>
                <a:t>50</a:t>
              </a:r>
              <a:endParaRPr kumimoji="1" lang="zh-TW" altLang="en-US" sz="2100" dirty="0">
                <a:solidFill>
                  <a:srgbClr val="FF0000"/>
                </a:solidFill>
              </a:endParaRPr>
            </a:p>
          </p:txBody>
        </p: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CBEB98E2-6FA5-B04F-9918-7A60018FFBCA}"/>
                </a:ext>
              </a:extLst>
            </p:cNvPr>
            <p:cNvSpPr txBox="1"/>
            <p:nvPr/>
          </p:nvSpPr>
          <p:spPr>
            <a:xfrm>
              <a:off x="8399602" y="3867912"/>
              <a:ext cx="842539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100" dirty="0">
                  <a:solidFill>
                    <a:srgbClr val="FF0000"/>
                  </a:solidFill>
                </a:rPr>
                <a:t>100</a:t>
              </a:r>
              <a:endParaRPr kumimoji="1" lang="zh-TW" altLang="en-US" sz="2100" dirty="0">
                <a:solidFill>
                  <a:srgbClr val="FF0000"/>
                </a:solidFill>
              </a:endParaRPr>
            </a:p>
          </p:txBody>
        </p: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95ABDAA9-CD8A-0B46-A14A-C43359C56A75}"/>
                </a:ext>
              </a:extLst>
            </p:cNvPr>
            <p:cNvGrpSpPr/>
            <p:nvPr/>
          </p:nvGrpSpPr>
          <p:grpSpPr>
            <a:xfrm>
              <a:off x="1236014" y="1393974"/>
              <a:ext cx="10017202" cy="3043173"/>
              <a:chOff x="1236014" y="1393974"/>
              <a:chExt cx="10017202" cy="3043173"/>
            </a:xfrm>
          </p:grpSpPr>
          <p:cxnSp>
            <p:nvCxnSpPr>
              <p:cNvPr id="12" name="直線箭頭接點 11">
                <a:extLst>
                  <a:ext uri="{FF2B5EF4-FFF2-40B4-BE49-F238E27FC236}">
                    <a16:creationId xmlns:a16="http://schemas.microsoft.com/office/drawing/2014/main" id="{42C7D8BE-8856-004E-8BFB-E830178B66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21408" y="3636264"/>
                <a:ext cx="9131808" cy="12192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接點 12">
                <a:extLst>
                  <a:ext uri="{FF2B5EF4-FFF2-40B4-BE49-F238E27FC236}">
                    <a16:creationId xmlns:a16="http://schemas.microsoft.com/office/drawing/2014/main" id="{A24A97A4-E96F-824D-AFE6-FB260F1088E1}"/>
                  </a:ext>
                </a:extLst>
              </p:cNvPr>
              <p:cNvCxnSpPr/>
              <p:nvPr/>
            </p:nvCxnSpPr>
            <p:spPr>
              <a:xfrm>
                <a:off x="4120896" y="3453384"/>
                <a:ext cx="0" cy="4145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線接點 13">
                <a:extLst>
                  <a:ext uri="{FF2B5EF4-FFF2-40B4-BE49-F238E27FC236}">
                    <a16:creationId xmlns:a16="http://schemas.microsoft.com/office/drawing/2014/main" id="{D98593E6-3B87-3D49-AEA0-46BB5CE29E94}"/>
                  </a:ext>
                </a:extLst>
              </p:cNvPr>
              <p:cNvCxnSpPr/>
              <p:nvPr/>
            </p:nvCxnSpPr>
            <p:spPr>
              <a:xfrm>
                <a:off x="6748272" y="3429000"/>
                <a:ext cx="0" cy="4145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線箭頭接點 14">
                <a:extLst>
                  <a:ext uri="{FF2B5EF4-FFF2-40B4-BE49-F238E27FC236}">
                    <a16:creationId xmlns:a16="http://schemas.microsoft.com/office/drawing/2014/main" id="{F1BC03AB-0974-BA4D-8417-754BF04189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07151" y="2429255"/>
                <a:ext cx="0" cy="999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箭頭接點 15">
                <a:extLst>
                  <a:ext uri="{FF2B5EF4-FFF2-40B4-BE49-F238E27FC236}">
                    <a16:creationId xmlns:a16="http://schemas.microsoft.com/office/drawing/2014/main" id="{E783B175-072A-0E47-BC2C-F55F418AF0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33344" y="2429255"/>
                <a:ext cx="0" cy="999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箭頭接點 16">
                <a:extLst>
                  <a:ext uri="{FF2B5EF4-FFF2-40B4-BE49-F238E27FC236}">
                    <a16:creationId xmlns:a16="http://schemas.microsoft.com/office/drawing/2014/main" id="{EEC3B393-0DCE-2E4C-BD53-D10A976FE65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18704" y="2453639"/>
                <a:ext cx="0" cy="999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字方塊 17">
                <a:extLst>
                  <a:ext uri="{FF2B5EF4-FFF2-40B4-BE49-F238E27FC236}">
                    <a16:creationId xmlns:a16="http://schemas.microsoft.com/office/drawing/2014/main" id="{5289B747-F271-A543-BB1A-61B89CDB2685}"/>
                  </a:ext>
                </a:extLst>
              </p:cNvPr>
              <p:cNvSpPr txBox="1"/>
              <p:nvPr/>
            </p:nvSpPr>
            <p:spPr>
              <a:xfrm>
                <a:off x="2733234" y="1942392"/>
                <a:ext cx="861775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800" b="1" dirty="0">
                    <a:solidFill>
                      <a:schemeClr val="accent2"/>
                    </a:solidFill>
                  </a:rPr>
                  <a:t>甲組</a:t>
                </a:r>
                <a:endParaRPr kumimoji="1" lang="zh-TW" altLang="en-US" sz="18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1045A71F-F8F5-B145-AF80-8A94AFDBEC43}"/>
                  </a:ext>
                </a:extLst>
              </p:cNvPr>
              <p:cNvSpPr txBox="1"/>
              <p:nvPr/>
            </p:nvSpPr>
            <p:spPr>
              <a:xfrm>
                <a:off x="5007042" y="1918008"/>
                <a:ext cx="861775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800" b="1" dirty="0">
                    <a:solidFill>
                      <a:schemeClr val="accent2"/>
                    </a:solidFill>
                  </a:rPr>
                  <a:t>乙組</a:t>
                </a:r>
                <a:endParaRPr kumimoji="1" lang="zh-TW" altLang="en-US" sz="18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id="{DC5C62C7-4BA2-8148-B877-227B701C6598}"/>
                  </a:ext>
                </a:extLst>
              </p:cNvPr>
              <p:cNvSpPr txBox="1"/>
              <p:nvPr/>
            </p:nvSpPr>
            <p:spPr>
              <a:xfrm>
                <a:off x="7518594" y="1918008"/>
                <a:ext cx="861775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800" b="1" dirty="0">
                    <a:solidFill>
                      <a:schemeClr val="accent2"/>
                    </a:solidFill>
                  </a:rPr>
                  <a:t>丙組</a:t>
                </a:r>
                <a:endParaRPr kumimoji="1" lang="zh-TW" altLang="en-US" sz="18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7C20F237-3A0F-3941-9969-C90DAD080B9A}"/>
                  </a:ext>
                </a:extLst>
              </p:cNvPr>
              <p:cNvSpPr txBox="1"/>
              <p:nvPr/>
            </p:nvSpPr>
            <p:spPr>
              <a:xfrm>
                <a:off x="1236014" y="3883150"/>
                <a:ext cx="1460229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100" dirty="0">
                    <a:solidFill>
                      <a:srgbClr val="FF0000"/>
                    </a:solidFill>
                  </a:rPr>
                  <a:t>number</a:t>
                </a:r>
                <a:endParaRPr kumimoji="1" lang="zh-TW" altLang="en-US" sz="21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C62CB48F-C7C7-0940-9B88-2ABE09EC58A2}"/>
                  </a:ext>
                </a:extLst>
              </p:cNvPr>
              <p:cNvSpPr txBox="1"/>
              <p:nvPr/>
            </p:nvSpPr>
            <p:spPr>
              <a:xfrm>
                <a:off x="1391201" y="1393974"/>
                <a:ext cx="923757" cy="553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100" dirty="0">
                    <a:solidFill>
                      <a:schemeClr val="accent2"/>
                    </a:solidFill>
                  </a:rPr>
                  <a:t>type</a:t>
                </a:r>
                <a:endParaRPr kumimoji="1" lang="zh-TW" altLang="en-US" sz="2100" dirty="0">
                  <a:solidFill>
                    <a:schemeClr val="accent2"/>
                  </a:solidFill>
                </a:endParaRPr>
              </a:p>
            </p:txBody>
          </p:sp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341FCC49-CB84-5B4B-AEB5-1C86CF15F80E}"/>
                  </a:ext>
                </a:extLst>
              </p:cNvPr>
              <p:cNvCxnSpPr/>
              <p:nvPr/>
            </p:nvCxnSpPr>
            <p:spPr>
              <a:xfrm>
                <a:off x="8766048" y="3429000"/>
                <a:ext cx="0" cy="41452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線箭頭接點 23">
                <a:extLst>
                  <a:ext uri="{FF2B5EF4-FFF2-40B4-BE49-F238E27FC236}">
                    <a16:creationId xmlns:a16="http://schemas.microsoft.com/office/drawing/2014/main" id="{F126883D-5B98-674A-8AC6-557509378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34016" y="2453639"/>
                <a:ext cx="0" cy="999745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D0A8E15A-D750-9A41-8198-5CA86AC5BD06}"/>
                  </a:ext>
                </a:extLst>
              </p:cNvPr>
              <p:cNvSpPr txBox="1"/>
              <p:nvPr/>
            </p:nvSpPr>
            <p:spPr>
              <a:xfrm>
                <a:off x="9630036" y="1900534"/>
                <a:ext cx="861775" cy="4924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800" b="1" dirty="0">
                    <a:solidFill>
                      <a:schemeClr val="accent2"/>
                    </a:solidFill>
                  </a:rPr>
                  <a:t>丁組</a:t>
                </a:r>
                <a:endParaRPr kumimoji="1" lang="zh-TW" altLang="en-US" sz="1800" b="1" dirty="0">
                  <a:solidFill>
                    <a:schemeClr val="accent2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698367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#3-2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3C4A82E0-8224-714D-A2D6-D4644E7738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732618"/>
              </p:ext>
            </p:extLst>
          </p:nvPr>
        </p:nvGraphicFramePr>
        <p:xfrm>
          <a:off x="1588911" y="3429000"/>
          <a:ext cx="5966178" cy="1563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8726">
                  <a:extLst>
                    <a:ext uri="{9D8B030D-6E8A-4147-A177-3AD203B41FA5}">
                      <a16:colId xmlns:a16="http://schemas.microsoft.com/office/drawing/2014/main" val="197044092"/>
                    </a:ext>
                  </a:extLst>
                </a:gridCol>
                <a:gridCol w="1988726">
                  <a:extLst>
                    <a:ext uri="{9D8B030D-6E8A-4147-A177-3AD203B41FA5}">
                      <a16:colId xmlns:a16="http://schemas.microsoft.com/office/drawing/2014/main" val="1774508712"/>
                    </a:ext>
                  </a:extLst>
                </a:gridCol>
                <a:gridCol w="1988726">
                  <a:extLst>
                    <a:ext uri="{9D8B030D-6E8A-4147-A177-3AD203B41FA5}">
                      <a16:colId xmlns:a16="http://schemas.microsoft.com/office/drawing/2014/main" val="3948633097"/>
                    </a:ext>
                  </a:extLst>
                </a:gridCol>
              </a:tblGrid>
              <a:tr h="52102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5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年紀</a:t>
                      </a:r>
                      <a:r>
                        <a:rPr lang="en-US" altLang="zh-CN" sz="25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 \ </a:t>
                      </a:r>
                      <a:r>
                        <a:rPr lang="zh-CN" altLang="en-US" sz="25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性別</a:t>
                      </a:r>
                      <a:endParaRPr lang="zh-TW" altLang="en-US" sz="2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2405" marR="72405" marT="36202" marB="362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5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男</a:t>
                      </a:r>
                      <a:endParaRPr lang="zh-TW" altLang="en-US" sz="2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2405" marR="72405" marT="36202" marB="362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25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女</a:t>
                      </a:r>
                    </a:p>
                  </a:txBody>
                  <a:tcPr marL="72405" marR="72405" marT="36202" marB="36202" anchor="ctr"/>
                </a:tc>
                <a:extLst>
                  <a:ext uri="{0D108BD9-81ED-4DB2-BD59-A6C34878D82A}">
                    <a16:rowId xmlns:a16="http://schemas.microsoft.com/office/drawing/2014/main" val="2944453447"/>
                  </a:ext>
                </a:extLst>
              </a:tr>
              <a:tr h="5210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&gt;=30</a:t>
                      </a:r>
                      <a:endParaRPr lang="zh-TW" altLang="en-US" sz="25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2405" marR="72405" marT="36202" marB="362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$1,000</a:t>
                      </a:r>
                      <a:endParaRPr lang="zh-TW" altLang="en-US" sz="2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2405" marR="72405" marT="36202" marB="362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$500</a:t>
                      </a:r>
                      <a:endParaRPr lang="zh-TW" altLang="en-US" sz="2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2405" marR="72405" marT="36202" marB="36202" anchor="ctr"/>
                </a:tc>
                <a:extLst>
                  <a:ext uri="{0D108BD9-81ED-4DB2-BD59-A6C34878D82A}">
                    <a16:rowId xmlns:a16="http://schemas.microsoft.com/office/drawing/2014/main" val="72086203"/>
                  </a:ext>
                </a:extLst>
              </a:tr>
              <a:tr h="52102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solidFill>
                            <a:schemeClr val="tx1"/>
                          </a:solidFill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&lt;30</a:t>
                      </a:r>
                      <a:endParaRPr lang="zh-TW" altLang="en-US" sz="2500" dirty="0">
                        <a:solidFill>
                          <a:schemeClr val="tx1"/>
                        </a:solidFill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2405" marR="72405" marT="36202" marB="362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$700</a:t>
                      </a:r>
                      <a:endParaRPr lang="zh-TW" altLang="en-US" sz="2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2405" marR="72405" marT="36202" marB="3620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2500" dirty="0">
                          <a:latin typeface="Microsoft JhengHei" panose="020B0604030504040204" pitchFamily="34" charset="-120"/>
                          <a:ea typeface="Microsoft JhengHei" panose="020B0604030504040204" pitchFamily="34" charset="-120"/>
                        </a:rPr>
                        <a:t>$500</a:t>
                      </a:r>
                      <a:endParaRPr lang="zh-TW" altLang="en-US" sz="2500" dirty="0">
                        <a:latin typeface="Microsoft JhengHei" panose="020B0604030504040204" pitchFamily="34" charset="-120"/>
                        <a:ea typeface="Microsoft JhengHei" panose="020B0604030504040204" pitchFamily="34" charset="-120"/>
                      </a:endParaRPr>
                    </a:p>
                  </a:txBody>
                  <a:tcPr marL="72405" marR="72405" marT="36202" marB="36202" anchor="ctr"/>
                </a:tc>
                <a:extLst>
                  <a:ext uri="{0D108BD9-81ED-4DB2-BD59-A6C34878D82A}">
                    <a16:rowId xmlns:a16="http://schemas.microsoft.com/office/drawing/2014/main" val="2585070248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D3DC1E52-6505-2543-BFE7-94C31752A1EC}"/>
              </a:ext>
            </a:extLst>
          </p:cNvPr>
          <p:cNvSpPr/>
          <p:nvPr/>
        </p:nvSpPr>
        <p:spPr>
          <a:xfrm>
            <a:off x="735052" y="1268760"/>
            <a:ext cx="7673896" cy="1882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請按以下之規則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顯示對應之金額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ex1: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age=32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+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gender=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“M”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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“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您的消費金額為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$1000”</a:t>
            </a:r>
          </a:p>
          <a:p>
            <a:pPr>
              <a:lnSpc>
                <a:spcPct val="150000"/>
              </a:lnSpc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ex2: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age=20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+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gender=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“F”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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“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您的消費金額為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  <a:sym typeface="Wingdings" pitchFamily="2" charset="2"/>
              </a:rPr>
              <a:t>$500”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43957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流程控制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 –   for-loop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迴圈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21DC4ED5-2C55-4E43-B505-C4D906E3DBE5}"/>
              </a:ext>
            </a:extLst>
          </p:cNvPr>
          <p:cNvSpPr txBox="1"/>
          <p:nvPr/>
        </p:nvSpPr>
        <p:spPr>
          <a:xfrm flipH="1">
            <a:off x="539552" y="800399"/>
            <a:ext cx="7416824" cy="1605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當一個動作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重複多次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時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即可使用迴圈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for-loop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多用在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已知次數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(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已知資料長度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的情況下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ES6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後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可使用更簡潔的寫法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for – of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直接取值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3053401-1108-5940-A96E-0A43146F2F3A}"/>
              </a:ext>
            </a:extLst>
          </p:cNvPr>
          <p:cNvSpPr/>
          <p:nvPr/>
        </p:nvSpPr>
        <p:spPr>
          <a:xfrm>
            <a:off x="2286000" y="2259449"/>
            <a:ext cx="4572000" cy="11695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test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4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5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];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;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test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length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;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++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  <a:endParaRPr lang="en-US" altLang="zh-TW" dirty="0">
              <a:solidFill>
                <a:srgbClr val="E5C07B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     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i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EFD65B-3F78-0447-9A32-A693E5AAA412}"/>
              </a:ext>
            </a:extLst>
          </p:cNvPr>
          <p:cNvSpPr/>
          <p:nvPr/>
        </p:nvSpPr>
        <p:spPr>
          <a:xfrm>
            <a:off x="2286000" y="4888050"/>
            <a:ext cx="4572000" cy="7386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for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ele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of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test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ele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011776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B5084F7-6FA8-2F46-BC91-7B91B1705BAD}"/>
              </a:ext>
            </a:extLst>
          </p:cNvPr>
          <p:cNvSpPr/>
          <p:nvPr/>
        </p:nvSpPr>
        <p:spPr>
          <a:xfrm>
            <a:off x="4053109" y="3290501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050" dirty="0"/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E9837F63-76A4-B746-BB6E-EA1608D30A7C}"/>
              </a:ext>
            </a:extLst>
          </p:cNvPr>
          <p:cNvGrpSpPr/>
          <p:nvPr/>
        </p:nvGrpSpPr>
        <p:grpSpPr>
          <a:xfrm>
            <a:off x="1050324" y="1663368"/>
            <a:ext cx="7043351" cy="3254265"/>
            <a:chOff x="1050324" y="1502021"/>
            <a:chExt cx="7043351" cy="3254265"/>
          </a:xfrm>
        </p:grpSpPr>
        <p:sp>
          <p:nvSpPr>
            <p:cNvPr id="2" name="文字方塊 1">
              <a:extLst>
                <a:ext uri="{FF2B5EF4-FFF2-40B4-BE49-F238E27FC236}">
                  <a16:creationId xmlns:a16="http://schemas.microsoft.com/office/drawing/2014/main" id="{7BA0D9CD-EA8D-4E46-B91F-2F2FC6F448C3}"/>
                </a:ext>
              </a:extLst>
            </p:cNvPr>
            <p:cNvSpPr txBox="1"/>
            <p:nvPr/>
          </p:nvSpPr>
          <p:spPr>
            <a:xfrm>
              <a:off x="1050324" y="2017075"/>
              <a:ext cx="7043351" cy="2739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TW" sz="4400" dirty="0"/>
                <a:t>for (</a:t>
              </a:r>
              <a:r>
                <a:rPr kumimoji="1" lang="en-US" altLang="zh-TW" sz="4400" dirty="0">
                  <a:solidFill>
                    <a:schemeClr val="accent2"/>
                  </a:solidFill>
                </a:rPr>
                <a:t>let </a:t>
              </a:r>
              <a:r>
                <a:rPr kumimoji="1" lang="en-US" altLang="zh-TW" sz="4400" dirty="0" err="1">
                  <a:solidFill>
                    <a:schemeClr val="accent2"/>
                  </a:solidFill>
                </a:rPr>
                <a:t>i</a:t>
              </a:r>
              <a:r>
                <a:rPr kumimoji="1" lang="en-US" altLang="zh-TW" sz="4400" dirty="0">
                  <a:solidFill>
                    <a:schemeClr val="accent2"/>
                  </a:solidFill>
                </a:rPr>
                <a:t> = 0</a:t>
              </a:r>
              <a:r>
                <a:rPr kumimoji="1" lang="zh-TW" altLang="en-US" sz="4400" dirty="0">
                  <a:solidFill>
                    <a:schemeClr val="accent2"/>
                  </a:solidFill>
                </a:rPr>
                <a:t> </a:t>
              </a:r>
              <a:r>
                <a:rPr kumimoji="1" lang="en-US" altLang="zh-TW" sz="4400" dirty="0"/>
                <a:t>; </a:t>
              </a:r>
              <a:r>
                <a:rPr kumimoji="1" lang="en-US" altLang="zh-TW" sz="4400" dirty="0" err="1">
                  <a:solidFill>
                    <a:schemeClr val="accent6"/>
                  </a:solidFill>
                </a:rPr>
                <a:t>i</a:t>
              </a:r>
              <a:r>
                <a:rPr kumimoji="1" lang="en-US" altLang="zh-TW" sz="4400" dirty="0">
                  <a:solidFill>
                    <a:schemeClr val="accent6"/>
                  </a:solidFill>
                </a:rPr>
                <a:t>&lt; 10 </a:t>
              </a:r>
              <a:r>
                <a:rPr kumimoji="1" lang="en-US" altLang="zh-TW" sz="4400" dirty="0"/>
                <a:t>; </a:t>
              </a:r>
              <a:r>
                <a:rPr kumimoji="1" lang="en-US" altLang="zh-TW" sz="4400" dirty="0" err="1">
                  <a:solidFill>
                    <a:schemeClr val="accent4"/>
                  </a:solidFill>
                </a:rPr>
                <a:t>i</a:t>
              </a:r>
              <a:r>
                <a:rPr kumimoji="1" lang="en-US" altLang="zh-TW" sz="4400" dirty="0">
                  <a:solidFill>
                    <a:schemeClr val="accent4"/>
                  </a:solidFill>
                </a:rPr>
                <a:t>++</a:t>
              </a:r>
              <a:r>
                <a:rPr kumimoji="1" lang="en-US" altLang="zh-TW" sz="4400" dirty="0">
                  <a:solidFill>
                    <a:srgbClr val="0070C0"/>
                  </a:solidFill>
                </a:rPr>
                <a:t> </a:t>
              </a:r>
              <a:r>
                <a:rPr kumimoji="1" lang="en-US" altLang="zh-TW" sz="4400" dirty="0"/>
                <a:t>) {</a:t>
              </a:r>
            </a:p>
            <a:p>
              <a:r>
                <a:rPr kumimoji="1" lang="en-US" altLang="zh-TW" sz="4400" dirty="0"/>
                <a:t>	</a:t>
              </a:r>
              <a:r>
                <a:rPr kumimoji="1" lang="en-US" altLang="zh-TW" sz="4000" dirty="0"/>
                <a:t>// do something...</a:t>
              </a:r>
            </a:p>
            <a:p>
              <a:r>
                <a:rPr kumimoji="1" lang="en-US" altLang="zh-TW" sz="4000" dirty="0"/>
                <a:t>     </a:t>
              </a:r>
              <a:r>
                <a:rPr kumimoji="1" lang="zh-TW" altLang="en-US" sz="4000" dirty="0"/>
                <a:t> </a:t>
              </a:r>
              <a:r>
                <a:rPr kumimoji="1" lang="en-US" altLang="zh-TW" sz="4000" dirty="0" err="1">
                  <a:solidFill>
                    <a:schemeClr val="tx1"/>
                  </a:solidFill>
                </a:rPr>
                <a:t>console.log</a:t>
              </a:r>
              <a:r>
                <a:rPr kumimoji="1" lang="en-US" altLang="zh-TW" sz="4000" dirty="0">
                  <a:solidFill>
                    <a:schemeClr val="tx1"/>
                  </a:solidFill>
                </a:rPr>
                <a:t>(</a:t>
              </a:r>
              <a:r>
                <a:rPr kumimoji="1" lang="en-US" altLang="zh-TW" sz="4000" dirty="0" err="1">
                  <a:solidFill>
                    <a:schemeClr val="tx1"/>
                  </a:solidFill>
                </a:rPr>
                <a:t>i</a:t>
              </a:r>
              <a:r>
                <a:rPr kumimoji="1" lang="en-US" altLang="zh-TW" sz="4000" dirty="0">
                  <a:solidFill>
                    <a:schemeClr val="tx1"/>
                  </a:solidFill>
                </a:rPr>
                <a:t>);</a:t>
              </a:r>
              <a:endParaRPr kumimoji="1" lang="en-US" altLang="zh-TW" sz="4000" dirty="0"/>
            </a:p>
            <a:p>
              <a:r>
                <a:rPr kumimoji="1" lang="en-US" altLang="zh-TW" sz="4400" dirty="0"/>
                <a:t>}</a:t>
              </a:r>
              <a:endParaRPr kumimoji="1" lang="zh-TW" altLang="en-US" sz="4400" dirty="0"/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BA7DA61A-FFC7-C14A-AC64-B4FAF3BAB24B}"/>
                </a:ext>
              </a:extLst>
            </p:cNvPr>
            <p:cNvSpPr txBox="1"/>
            <p:nvPr/>
          </p:nvSpPr>
          <p:spPr>
            <a:xfrm>
              <a:off x="2082772" y="1502021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000" dirty="0">
                  <a:solidFill>
                    <a:schemeClr val="accent2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初始條件</a:t>
              </a:r>
              <a:endParaRPr kumimoji="1" lang="zh-TW" altLang="en-US" sz="3000" dirty="0">
                <a:solidFill>
                  <a:schemeClr val="accent2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id="{277C9BBB-B979-0641-939C-C5210F701947}"/>
                </a:ext>
              </a:extLst>
            </p:cNvPr>
            <p:cNvSpPr txBox="1"/>
            <p:nvPr/>
          </p:nvSpPr>
          <p:spPr>
            <a:xfrm>
              <a:off x="4145474" y="1502021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3000" dirty="0">
                  <a:solidFill>
                    <a:schemeClr val="accent6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結束條件</a:t>
              </a:r>
              <a:endParaRPr kumimoji="1" lang="zh-TW" altLang="en-US" sz="3000" dirty="0">
                <a:solidFill>
                  <a:schemeClr val="accent6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  <p:sp>
          <p:nvSpPr>
            <p:cNvPr id="37" name="文字方塊 36">
              <a:extLst>
                <a:ext uri="{FF2B5EF4-FFF2-40B4-BE49-F238E27FC236}">
                  <a16:creationId xmlns:a16="http://schemas.microsoft.com/office/drawing/2014/main" id="{9A950E50-123D-1B42-B13D-BE9EA8893200}"/>
                </a:ext>
              </a:extLst>
            </p:cNvPr>
            <p:cNvSpPr txBox="1"/>
            <p:nvPr/>
          </p:nvSpPr>
          <p:spPr>
            <a:xfrm>
              <a:off x="6119574" y="1508696"/>
              <a:ext cx="1723549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sz="3000" dirty="0">
                  <a:solidFill>
                    <a:schemeClr val="accent4"/>
                  </a:solidFill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跳躍級距</a:t>
              </a:r>
            </a:p>
          </p:txBody>
        </p:sp>
      </p:grpSp>
      <p:sp>
        <p:nvSpPr>
          <p:cNvPr id="10" name="Shape 191">
            <a:extLst>
              <a:ext uri="{FF2B5EF4-FFF2-40B4-BE49-F238E27FC236}">
                <a16:creationId xmlns:a16="http://schemas.microsoft.com/office/drawing/2014/main" id="{C620ADF4-A194-CE41-A149-C1BCA0465FE3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流程控制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 –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迴圈格式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87268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2B5084F7-6FA8-2F46-BC91-7B91B1705BAD}"/>
              </a:ext>
            </a:extLst>
          </p:cNvPr>
          <p:cNvSpPr/>
          <p:nvPr/>
        </p:nvSpPr>
        <p:spPr>
          <a:xfrm>
            <a:off x="3687756" y="3382080"/>
            <a:ext cx="18473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050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BA0D9CD-EA8D-4E46-B91F-2F2FC6F448C3}"/>
              </a:ext>
            </a:extLst>
          </p:cNvPr>
          <p:cNvSpPr txBox="1"/>
          <p:nvPr/>
        </p:nvSpPr>
        <p:spPr>
          <a:xfrm>
            <a:off x="3826303" y="2608791"/>
            <a:ext cx="3877868" cy="15696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/>
              <a:t>for (</a:t>
            </a:r>
            <a:r>
              <a:rPr kumimoji="1" lang="en-US" altLang="zh-TW" sz="2400" dirty="0">
                <a:solidFill>
                  <a:schemeClr val="accent2"/>
                </a:solidFill>
              </a:rPr>
              <a:t>let </a:t>
            </a:r>
            <a:r>
              <a:rPr kumimoji="1" lang="en-US" altLang="zh-TW" sz="2400" dirty="0" err="1">
                <a:solidFill>
                  <a:schemeClr val="accent2"/>
                </a:solidFill>
              </a:rPr>
              <a:t>i</a:t>
            </a:r>
            <a:r>
              <a:rPr kumimoji="1" lang="en-US" altLang="zh-TW" sz="2400" dirty="0">
                <a:solidFill>
                  <a:schemeClr val="accent2"/>
                </a:solidFill>
              </a:rPr>
              <a:t> = 0</a:t>
            </a:r>
            <a:r>
              <a:rPr kumimoji="1" lang="zh-TW" altLang="en-US" sz="2400" dirty="0">
                <a:solidFill>
                  <a:schemeClr val="accent2"/>
                </a:solidFill>
              </a:rPr>
              <a:t> </a:t>
            </a:r>
            <a:r>
              <a:rPr kumimoji="1" lang="en-US" altLang="zh-TW" sz="2400" dirty="0"/>
              <a:t>; </a:t>
            </a:r>
            <a:r>
              <a:rPr kumimoji="1" lang="en-US" altLang="zh-TW" sz="2400" dirty="0" err="1">
                <a:solidFill>
                  <a:schemeClr val="accent6"/>
                </a:solidFill>
              </a:rPr>
              <a:t>i</a:t>
            </a:r>
            <a:r>
              <a:rPr kumimoji="1" lang="en-US" altLang="zh-TW" sz="2400" dirty="0">
                <a:solidFill>
                  <a:schemeClr val="accent6"/>
                </a:solidFill>
              </a:rPr>
              <a:t>&lt; 10 </a:t>
            </a:r>
            <a:r>
              <a:rPr kumimoji="1" lang="en-US" altLang="zh-TW" sz="2400" dirty="0"/>
              <a:t>; </a:t>
            </a:r>
            <a:r>
              <a:rPr kumimoji="1" lang="en-US" altLang="zh-TW" sz="2400" dirty="0" err="1">
                <a:solidFill>
                  <a:schemeClr val="accent4"/>
                </a:solidFill>
              </a:rPr>
              <a:t>i</a:t>
            </a:r>
            <a:r>
              <a:rPr kumimoji="1" lang="en-US" altLang="zh-TW" sz="2400" dirty="0">
                <a:solidFill>
                  <a:schemeClr val="accent4"/>
                </a:solidFill>
              </a:rPr>
              <a:t>++</a:t>
            </a:r>
            <a:r>
              <a:rPr kumimoji="1" lang="en-US" altLang="zh-TW" sz="2400" dirty="0">
                <a:solidFill>
                  <a:srgbClr val="0070C0"/>
                </a:solidFill>
              </a:rPr>
              <a:t> </a:t>
            </a:r>
            <a:r>
              <a:rPr kumimoji="1" lang="en-US" altLang="zh-TW" sz="2400" dirty="0"/>
              <a:t>) {</a:t>
            </a:r>
          </a:p>
          <a:p>
            <a:r>
              <a:rPr kumimoji="1" lang="en-US" altLang="zh-TW" sz="2400" dirty="0"/>
              <a:t>	// do something...</a:t>
            </a:r>
          </a:p>
          <a:p>
            <a:r>
              <a:rPr kumimoji="1" lang="en-US" altLang="zh-TW" sz="2400" dirty="0"/>
              <a:t>     </a:t>
            </a:r>
            <a:r>
              <a:rPr kumimoji="1" lang="zh-TW" altLang="en-US" sz="2400" dirty="0"/>
              <a:t>    </a:t>
            </a:r>
            <a:r>
              <a:rPr kumimoji="1" lang="en-US" altLang="zh-TW" sz="2400" dirty="0" err="1">
                <a:solidFill>
                  <a:schemeClr val="accent1"/>
                </a:solidFill>
              </a:rPr>
              <a:t>console.log</a:t>
            </a:r>
            <a:r>
              <a:rPr kumimoji="1" lang="en-US" altLang="zh-TW" sz="2400" dirty="0">
                <a:solidFill>
                  <a:schemeClr val="accent1"/>
                </a:solidFill>
              </a:rPr>
              <a:t>(</a:t>
            </a:r>
            <a:r>
              <a:rPr kumimoji="1" lang="en-US" altLang="zh-TW" sz="2400" dirty="0" err="1">
                <a:solidFill>
                  <a:schemeClr val="accent1"/>
                </a:solidFill>
              </a:rPr>
              <a:t>i</a:t>
            </a:r>
            <a:r>
              <a:rPr kumimoji="1" lang="en-US" altLang="zh-TW" sz="2400" dirty="0">
                <a:solidFill>
                  <a:schemeClr val="accent1"/>
                </a:solidFill>
              </a:rPr>
              <a:t>);</a:t>
            </a:r>
            <a:endParaRPr kumimoji="1" lang="en-US" altLang="zh-TW" sz="2400" dirty="0"/>
          </a:p>
          <a:p>
            <a:r>
              <a:rPr kumimoji="1" lang="en-US" altLang="zh-TW" sz="2400" dirty="0"/>
              <a:t>}</a:t>
            </a:r>
            <a:endParaRPr kumimoji="1" lang="zh-TW" altLang="en-US" sz="2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8B96677-90D5-124D-809A-1E5268D9D3E1}"/>
              </a:ext>
            </a:extLst>
          </p:cNvPr>
          <p:cNvSpPr txBox="1"/>
          <p:nvPr/>
        </p:nvSpPr>
        <p:spPr>
          <a:xfrm>
            <a:off x="3826304" y="1388341"/>
            <a:ext cx="387786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console.log</a:t>
            </a:r>
            <a:r>
              <a:rPr kumimoji="1" lang="en-US" altLang="zh-TW" sz="2400" dirty="0"/>
              <a:t>(“Start”);</a:t>
            </a:r>
            <a:endParaRPr kumimoji="1"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DB7F288-EAFB-C449-AD5B-D9D1181EE798}"/>
              </a:ext>
            </a:extLst>
          </p:cNvPr>
          <p:cNvSpPr txBox="1"/>
          <p:nvPr/>
        </p:nvSpPr>
        <p:spPr>
          <a:xfrm>
            <a:off x="3826303" y="5037829"/>
            <a:ext cx="3877868" cy="4616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zh-TW" sz="2400" dirty="0" err="1"/>
              <a:t>console.log</a:t>
            </a:r>
            <a:r>
              <a:rPr kumimoji="1" lang="en-US" altLang="zh-TW" sz="2400" dirty="0"/>
              <a:t>(“End”);</a:t>
            </a:r>
            <a:endParaRPr kumimoji="1" lang="zh-TW" altLang="en-US" sz="2400" dirty="0"/>
          </a:p>
        </p:txBody>
      </p:sp>
      <p:cxnSp>
        <p:nvCxnSpPr>
          <p:cNvPr id="4" name="直線箭頭接點 3">
            <a:extLst>
              <a:ext uri="{FF2B5EF4-FFF2-40B4-BE49-F238E27FC236}">
                <a16:creationId xmlns:a16="http://schemas.microsoft.com/office/drawing/2014/main" id="{C1C4CE75-2051-E14D-870A-592504C4F3DA}"/>
              </a:ext>
            </a:extLst>
          </p:cNvPr>
          <p:cNvCxnSpPr/>
          <p:nvPr/>
        </p:nvCxnSpPr>
        <p:spPr>
          <a:xfrm>
            <a:off x="2431929" y="1204011"/>
            <a:ext cx="0" cy="10207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id="{E5B4DBC7-0FFD-3A4E-AB8B-AAB53D8E2905}"/>
              </a:ext>
            </a:extLst>
          </p:cNvPr>
          <p:cNvCxnSpPr/>
          <p:nvPr/>
        </p:nvCxnSpPr>
        <p:spPr>
          <a:xfrm>
            <a:off x="2418638" y="4813211"/>
            <a:ext cx="0" cy="1020725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31E7383E-CBAC-B448-BCEE-5C6F267B6466}"/>
              </a:ext>
            </a:extLst>
          </p:cNvPr>
          <p:cNvGrpSpPr/>
          <p:nvPr/>
        </p:nvGrpSpPr>
        <p:grpSpPr>
          <a:xfrm>
            <a:off x="2051720" y="1412776"/>
            <a:ext cx="718265" cy="3003197"/>
            <a:chOff x="1551596" y="602997"/>
            <a:chExt cx="957686" cy="4004262"/>
          </a:xfrm>
        </p:grpSpPr>
        <p:sp>
          <p:nvSpPr>
            <p:cNvPr id="24" name="弧線 23">
              <a:extLst>
                <a:ext uri="{FF2B5EF4-FFF2-40B4-BE49-F238E27FC236}">
                  <a16:creationId xmlns:a16="http://schemas.microsoft.com/office/drawing/2014/main" id="{BD739352-4DBC-C74E-84FE-7863D90CD6CB}"/>
                </a:ext>
              </a:extLst>
            </p:cNvPr>
            <p:cNvSpPr/>
            <p:nvPr/>
          </p:nvSpPr>
          <p:spPr>
            <a:xfrm rot="1146707" flipH="1" flipV="1">
              <a:off x="1658678" y="602997"/>
              <a:ext cx="850604" cy="4004262"/>
            </a:xfrm>
            <a:prstGeom prst="arc">
              <a:avLst>
                <a:gd name="adj1" fmla="val 16110339"/>
                <a:gd name="adj2" fmla="val 524780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050"/>
            </a:p>
          </p:txBody>
        </p:sp>
        <p:sp>
          <p:nvSpPr>
            <p:cNvPr id="21" name="三角形 20">
              <a:extLst>
                <a:ext uri="{FF2B5EF4-FFF2-40B4-BE49-F238E27FC236}">
                  <a16:creationId xmlns:a16="http://schemas.microsoft.com/office/drawing/2014/main" id="{8DA28951-BD8D-794A-99DB-F5CCF555145D}"/>
                </a:ext>
              </a:extLst>
            </p:cNvPr>
            <p:cNvSpPr/>
            <p:nvPr/>
          </p:nvSpPr>
          <p:spPr>
            <a:xfrm rot="1429419">
              <a:off x="1551596" y="2159461"/>
              <a:ext cx="351631" cy="30313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50"/>
            </a:p>
          </p:txBody>
        </p: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7A655017-A3ED-BA4B-8B99-A779EA4807E0}"/>
              </a:ext>
            </a:extLst>
          </p:cNvPr>
          <p:cNvGrpSpPr/>
          <p:nvPr/>
        </p:nvGrpSpPr>
        <p:grpSpPr>
          <a:xfrm>
            <a:off x="1782902" y="2608791"/>
            <a:ext cx="763199" cy="2997099"/>
            <a:chOff x="1454080" y="2519018"/>
            <a:chExt cx="1017599" cy="3996132"/>
          </a:xfrm>
        </p:grpSpPr>
        <p:sp>
          <p:nvSpPr>
            <p:cNvPr id="20" name="弧線 19">
              <a:extLst>
                <a:ext uri="{FF2B5EF4-FFF2-40B4-BE49-F238E27FC236}">
                  <a16:creationId xmlns:a16="http://schemas.microsoft.com/office/drawing/2014/main" id="{B6AB07D7-9E9D-7743-9AA7-696DDE1F03C0}"/>
                </a:ext>
              </a:extLst>
            </p:cNvPr>
            <p:cNvSpPr/>
            <p:nvPr/>
          </p:nvSpPr>
          <p:spPr>
            <a:xfrm rot="1455394">
              <a:off x="1454080" y="2519018"/>
              <a:ext cx="850604" cy="3996132"/>
            </a:xfrm>
            <a:prstGeom prst="arc">
              <a:avLst>
                <a:gd name="adj1" fmla="val 16002883"/>
                <a:gd name="adj2" fmla="val 20786601"/>
              </a:avLst>
            </a:prstGeom>
            <a:ln w="762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 sz="1050"/>
            </a:p>
          </p:txBody>
        </p:sp>
        <p:sp>
          <p:nvSpPr>
            <p:cNvPr id="26" name="三角形 25">
              <a:extLst>
                <a:ext uri="{FF2B5EF4-FFF2-40B4-BE49-F238E27FC236}">
                  <a16:creationId xmlns:a16="http://schemas.microsoft.com/office/drawing/2014/main" id="{48DCAFB2-47C7-1D48-A0B0-14F72FA2C241}"/>
                </a:ext>
              </a:extLst>
            </p:cNvPr>
            <p:cNvSpPr/>
            <p:nvPr/>
          </p:nvSpPr>
          <p:spPr>
            <a:xfrm rot="12738397">
              <a:off x="2120048" y="4441466"/>
              <a:ext cx="351631" cy="303130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50"/>
            </a:p>
          </p:txBody>
        </p:sp>
      </p:grp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63F0F717-9991-214C-9B1A-C6B4F9D772A9}"/>
              </a:ext>
            </a:extLst>
          </p:cNvPr>
          <p:cNvSpPr txBox="1"/>
          <p:nvPr/>
        </p:nvSpPr>
        <p:spPr>
          <a:xfrm>
            <a:off x="1260181" y="1521651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(1)</a:t>
            </a:r>
            <a:endParaRPr kumimoji="1" lang="zh-TW" altLang="en-US" sz="2400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91F995F-8103-B948-93E7-1456C2EC8630}"/>
              </a:ext>
            </a:extLst>
          </p:cNvPr>
          <p:cNvSpPr txBox="1"/>
          <p:nvPr/>
        </p:nvSpPr>
        <p:spPr>
          <a:xfrm>
            <a:off x="1260181" y="3162788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(2)</a:t>
            </a:r>
            <a:endParaRPr kumimoji="1" lang="zh-TW" altLang="en-US" sz="2400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B503721-2492-E34A-8E88-49C56F0136C9}"/>
              </a:ext>
            </a:extLst>
          </p:cNvPr>
          <p:cNvSpPr txBox="1"/>
          <p:nvPr/>
        </p:nvSpPr>
        <p:spPr>
          <a:xfrm>
            <a:off x="1286138" y="506141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/>
              <a:t>(3)</a:t>
            </a:r>
            <a:endParaRPr kumimoji="1" lang="zh-TW" altLang="en-US" sz="2400" dirty="0"/>
          </a:p>
        </p:txBody>
      </p:sp>
      <p:sp>
        <p:nvSpPr>
          <p:cNvPr id="18" name="Shape 191">
            <a:extLst>
              <a:ext uri="{FF2B5EF4-FFF2-40B4-BE49-F238E27FC236}">
                <a16:creationId xmlns:a16="http://schemas.microsoft.com/office/drawing/2014/main" id="{21ACF55D-CC29-AD47-A198-73A43A1E4AB6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流程控制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 –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迴圈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執行機制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49432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Partners.</a:t>
            </a:r>
            <a:endParaRPr 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438A24-4140-D447-ADE5-4CB2FB381DD2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1B827E-9FBF-5247-862B-43063EA2D46C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pic>
        <p:nvPicPr>
          <p:cNvPr id="11" name="Google Shape;741;p44" descr="「KPMg」的圖片搜尋結果">
            <a:extLst>
              <a:ext uri="{FF2B5EF4-FFF2-40B4-BE49-F238E27FC236}">
                <a16:creationId xmlns:a16="http://schemas.microsoft.com/office/drawing/2014/main" id="{95B1B1A5-FC97-F144-A87B-743350A59D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9450" y="1157038"/>
            <a:ext cx="1530350" cy="59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742;p44" descr="「華南金控」的圖片搜尋結果">
            <a:extLst>
              <a:ext uri="{FF2B5EF4-FFF2-40B4-BE49-F238E27FC236}">
                <a16:creationId xmlns:a16="http://schemas.microsoft.com/office/drawing/2014/main" id="{921EDFAD-9538-A449-8117-D7BA2AC38C8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6382" y="769937"/>
            <a:ext cx="1981201" cy="1114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743;p44" descr="「台北醫學大學」的圖片搜尋結果">
            <a:extLst>
              <a:ext uri="{FF2B5EF4-FFF2-40B4-BE49-F238E27FC236}">
                <a16:creationId xmlns:a16="http://schemas.microsoft.com/office/drawing/2014/main" id="{F8916EEB-9391-0747-A90B-117FF521615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4622" y="907881"/>
            <a:ext cx="2497933" cy="699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744;p44" descr="http://www.x-line.com.tw/assets/images/logo.png">
            <a:extLst>
              <a:ext uri="{FF2B5EF4-FFF2-40B4-BE49-F238E27FC236}">
                <a16:creationId xmlns:a16="http://schemas.microsoft.com/office/drawing/2014/main" id="{B177E464-6A0D-A743-91F7-00CAEDB11C4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0375" y="2400300"/>
            <a:ext cx="20669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745;p44" descr="http://www.tri.org.tw/images/logo.jpg">
            <a:extLst>
              <a:ext uri="{FF2B5EF4-FFF2-40B4-BE49-F238E27FC236}">
                <a16:creationId xmlns:a16="http://schemas.microsoft.com/office/drawing/2014/main" id="{B11DAB8F-7F23-444B-9B2D-183EDFF7921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11486" y="2057400"/>
            <a:ext cx="3000376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746;p44">
            <a:extLst>
              <a:ext uri="{FF2B5EF4-FFF2-40B4-BE49-F238E27FC236}">
                <a16:creationId xmlns:a16="http://schemas.microsoft.com/office/drawing/2014/main" id="{5DA6864C-F37E-E649-BBAD-B7E424836C9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17517" y="1607438"/>
            <a:ext cx="1524001" cy="152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747;p44">
            <a:extLst>
              <a:ext uri="{FF2B5EF4-FFF2-40B4-BE49-F238E27FC236}">
                <a16:creationId xmlns:a16="http://schemas.microsoft.com/office/drawing/2014/main" id="{E3111096-4FD1-9B4C-9EDB-DA33346A5E6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11726" y="3316899"/>
            <a:ext cx="2052638" cy="76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748;p44">
            <a:extLst>
              <a:ext uri="{FF2B5EF4-FFF2-40B4-BE49-F238E27FC236}">
                <a16:creationId xmlns:a16="http://schemas.microsoft.com/office/drawing/2014/main" id="{1B8F58DE-62AC-FD4A-9451-7C599E1D7D6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52812" y="3131437"/>
            <a:ext cx="2869870" cy="95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749;p44">
            <a:extLst>
              <a:ext uri="{FF2B5EF4-FFF2-40B4-BE49-F238E27FC236}">
                <a16:creationId xmlns:a16="http://schemas.microsoft.com/office/drawing/2014/main" id="{937CA1A6-303B-BA4C-B51A-F7DE556599E8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t="35391" b="32302"/>
          <a:stretch/>
        </p:blipFill>
        <p:spPr>
          <a:xfrm>
            <a:off x="3410041" y="3315896"/>
            <a:ext cx="2375078" cy="7672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752;p44">
            <a:extLst>
              <a:ext uri="{FF2B5EF4-FFF2-40B4-BE49-F238E27FC236}">
                <a16:creationId xmlns:a16="http://schemas.microsoft.com/office/drawing/2014/main" id="{56C03169-0185-5642-A35F-153008350FE6}"/>
              </a:ext>
            </a:extLst>
          </p:cNvPr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020272" y="4446823"/>
            <a:ext cx="1503295" cy="1503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958DE44-8CE6-6140-B2EF-E6929B9525A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05527" y="4261398"/>
            <a:ext cx="1881709" cy="188170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D542235E-CA80-3342-A764-F9F8F174A49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26086" y="4579710"/>
            <a:ext cx="1651642" cy="124084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6C298A-09A6-DE44-8A22-D6971D9E86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5995" y="4067005"/>
            <a:ext cx="2003805" cy="200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4119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#4-1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BBFCA9D4-71DE-5044-96B9-6C2A1EB4C91D}"/>
              </a:ext>
            </a:extLst>
          </p:cNvPr>
          <p:cNvSpPr txBox="1"/>
          <p:nvPr/>
        </p:nvSpPr>
        <p:spPr>
          <a:xfrm flipH="1">
            <a:off x="791580" y="980728"/>
            <a:ext cx="7560840" cy="4896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457200" lvl="0" indent="-457200">
              <a:lnSpc>
                <a:spcPct val="150000"/>
              </a:lnSpc>
              <a:buSzPct val="100000"/>
              <a:buAutoNum type="arabicPeriod"/>
            </a:pP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計算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1+2+3+…+100</a:t>
            </a: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之總和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457200" lvl="0" indent="-457200">
              <a:lnSpc>
                <a:spcPct val="150000"/>
              </a:lnSpc>
              <a:buSzPct val="100000"/>
              <a:buAutoNum type="arabicPeriod" startAt="2"/>
            </a:pPr>
            <a:r>
              <a:rPr lang="zh-CN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試撰寫一程式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列印出以下圖形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(repeat)</a:t>
            </a: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******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*****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****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***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**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*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3.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有一變數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name=“Jack!” , 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試撰寫一程式</a:t>
            </a:r>
            <a:r>
              <a:rPr lang="en-US" altLang="zh-CN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列印出下列訊息</a:t>
            </a:r>
            <a:endParaRPr lang="en-US" altLang="zh-CN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 </a:t>
            </a: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JJJJJ</a:t>
            </a:r>
          </a:p>
          <a:p>
            <a:pPr lvl="0"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   </a:t>
            </a:r>
            <a:r>
              <a:rPr lang="en-US" altLang="zh-TW" sz="1600" dirty="0" err="1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aaaa</a:t>
            </a:r>
            <a:endParaRPr lang="en-US" altLang="zh-TW" sz="16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   ccc</a:t>
            </a:r>
          </a:p>
          <a:p>
            <a:pPr lvl="0"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   kk</a:t>
            </a:r>
          </a:p>
          <a:p>
            <a:pPr lvl="0"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   !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6749737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70317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流程控制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#3 –   while-loop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迴圈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9755D157-0663-6146-B0AD-8EA176A0CFB7}"/>
              </a:ext>
            </a:extLst>
          </p:cNvPr>
          <p:cNvSpPr txBox="1"/>
          <p:nvPr/>
        </p:nvSpPr>
        <p:spPr>
          <a:xfrm flipH="1">
            <a:off x="539552" y="800398"/>
            <a:ext cx="7704856" cy="50768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while-loop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多用在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CN" altLang="en-US" sz="2000" b="1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未知次數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的情況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可設定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某種條件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之下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執行迴圈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一旦不符合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才會離開迴圈 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rgbClr val="FF0000"/>
                </a:solidFill>
                <a:latin typeface="Noto Sans CJK TC Regular" pitchFamily="34" charset="-120"/>
                <a:ea typeface="Noto Sans CJK TC Regular" pitchFamily="34" charset="-120"/>
              </a:rPr>
              <a:t>注意結束條件</a:t>
            </a:r>
            <a:r>
              <a:rPr lang="en-US" altLang="zh-CN" sz="2000" b="1" dirty="0">
                <a:solidFill>
                  <a:srgbClr val="FF0000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TW" altLang="en-US" sz="2000" b="1" dirty="0">
                <a:solidFill>
                  <a:srgbClr val="FF0000"/>
                </a:solidFill>
                <a:latin typeface="Noto Sans CJK TC Regular" pitchFamily="34" charset="-120"/>
                <a:ea typeface="Noto Sans CJK TC Regular" pitchFamily="34" charset="-120"/>
              </a:rPr>
              <a:t> 容易造成死</a:t>
            </a:r>
            <a:r>
              <a:rPr lang="zh-CN" altLang="en-US" sz="2000" b="1" dirty="0">
                <a:solidFill>
                  <a:srgbClr val="FF0000"/>
                </a:solidFill>
                <a:latin typeface="Noto Sans CJK TC Regular" pitchFamily="34" charset="-120"/>
                <a:ea typeface="Noto Sans CJK TC Regular" pitchFamily="34" charset="-120"/>
              </a:rPr>
              <a:t>迴圈</a:t>
            </a:r>
            <a:r>
              <a:rPr lang="zh-TW" altLang="en-US" sz="2000" b="1" dirty="0">
                <a:solidFill>
                  <a:srgbClr val="FF0000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rgbClr val="FF0000"/>
                </a:solidFill>
                <a:latin typeface="Noto Sans CJK TC Regular" pitchFamily="34" charset="-120"/>
                <a:ea typeface="Noto Sans CJK TC Regular" pitchFamily="34" charset="-120"/>
              </a:rPr>
              <a:t>(dead lock !!!)</a:t>
            </a:r>
            <a:endParaRPr lang="en-US" altLang="zh-CN" sz="2000" b="1" dirty="0">
              <a:solidFill>
                <a:srgbClr val="FF0000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57C3CF8-730C-514D-AA05-2DB3C62E157F}"/>
              </a:ext>
            </a:extLst>
          </p:cNvPr>
          <p:cNvSpPr/>
          <p:nvPr/>
        </p:nvSpPr>
        <p:spPr>
          <a:xfrm>
            <a:off x="2286000" y="2538329"/>
            <a:ext cx="4572000" cy="33239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cnt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0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limit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10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while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true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cnt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+=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Menlo" panose="020B0609030804020204" pitchFamily="49" charset="0"/>
              </a:rPr>
              <a:t>目前共執行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+</a:t>
            </a:r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cnt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+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Menlo" panose="020B0609030804020204" pitchFamily="49" charset="0"/>
              </a:rPr>
              <a:t>次！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if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cnt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===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limit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break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};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dirty="0">
                <a:solidFill>
                  <a:srgbClr val="98C379"/>
                </a:solidFill>
                <a:latin typeface="Menlo" panose="020B0609030804020204" pitchFamily="49" charset="0"/>
              </a:rPr>
              <a:t>結束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!"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9953671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#4-2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980728"/>
            <a:ext cx="8496944" cy="4896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範例</a:t>
            </a:r>
            <a:r>
              <a:rPr lang="en-US" altLang="zh-CN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 </a:t>
            </a: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大樂透</a:t>
            </a:r>
            <a:r>
              <a:rPr lang="en-US" altLang="zh-CN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01~49 </a:t>
            </a: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可重複地抽</a:t>
            </a:r>
            <a:r>
              <a:rPr lang="en-US" altLang="zh-CN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6</a:t>
            </a: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號碼</a:t>
            </a:r>
            <a:endParaRPr lang="en-US" altLang="zh-TW" sz="22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44453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小試身手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#4-2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980728"/>
            <a:ext cx="8496944" cy="4896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如果要不重複呢？</a:t>
            </a:r>
            <a:endParaRPr lang="en-US" altLang="zh-TW" sz="22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CA57825-D4E6-CE49-99DA-B6618A47E0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393" y="2708920"/>
            <a:ext cx="2317213" cy="231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2504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回家試身手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#2-1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E85C52B-21CD-A24C-BF6A-F54F63BD94A1}"/>
              </a:ext>
            </a:extLst>
          </p:cNvPr>
          <p:cNvSpPr/>
          <p:nvPr/>
        </p:nvSpPr>
        <p:spPr>
          <a:xfrm>
            <a:off x="539552" y="908720"/>
            <a:ext cx="7186613" cy="4949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TW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1.</a:t>
            </a:r>
            <a:r>
              <a:rPr lang="zh-TW" altLang="en-US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rPr>
              <a:t> </a:t>
            </a:r>
            <a:r>
              <a:rPr lang="zh-CN" altLang="en-US" sz="2400" dirty="0">
                <a:ea typeface="Noto Sans CJK TC Regular" pitchFamily="34" charset="-120"/>
                <a:sym typeface="Wingdings" pitchFamily="2" charset="2"/>
              </a:rPr>
              <a:t>試撰寫一程式</a:t>
            </a:r>
            <a:r>
              <a:rPr lang="zh-TW" altLang="en-US" sz="2400" dirty="0"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2400" dirty="0">
                <a:ea typeface="Noto Sans CJK TC Regular" pitchFamily="34" charset="-120"/>
                <a:sym typeface="Wingdings" pitchFamily="2" charset="2"/>
              </a:rPr>
              <a:t>,</a:t>
            </a:r>
            <a:r>
              <a:rPr lang="zh-TW" altLang="en-US" sz="2400" dirty="0">
                <a:ea typeface="Noto Sans CJK TC Regular" pitchFamily="34" charset="-120"/>
                <a:sym typeface="Wingdings" pitchFamily="2" charset="2"/>
              </a:rPr>
              <a:t> 列印出以下圖形</a:t>
            </a:r>
            <a:endParaRPr lang="en-US" altLang="zh-TW" sz="24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 </a:t>
            </a:r>
            <a:r>
              <a:rPr lang="en-US" altLang="zh-TW" sz="2100" dirty="0">
                <a:ea typeface="Noto Sans CJK TC Regular" pitchFamily="34" charset="-120"/>
                <a:sym typeface="Wingdings" pitchFamily="2" charset="2"/>
              </a:rPr>
              <a:t>  </a:t>
            </a: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   ******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</a:t>
            </a:r>
            <a:r>
              <a:rPr lang="en-US" altLang="zh-TW" sz="2100" dirty="0"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*****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</a:t>
            </a:r>
            <a:r>
              <a:rPr lang="en-US" altLang="zh-TW" sz="2100" dirty="0"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****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 </a:t>
            </a:r>
            <a:r>
              <a:rPr lang="en-US" altLang="zh-TW" sz="2100" dirty="0"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***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</a:t>
            </a:r>
            <a:r>
              <a:rPr lang="en-US" altLang="zh-TW" sz="2100" dirty="0"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</a:t>
            </a:r>
            <a:r>
              <a:rPr lang="en-US" altLang="zh-TW" sz="2100" dirty="0"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   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   ***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   ****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   *****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100" dirty="0">
                <a:ea typeface="Noto Sans CJK TC Regular" pitchFamily="34" charset="-120"/>
                <a:sym typeface="Wingdings" pitchFamily="2" charset="2"/>
              </a:rPr>
              <a:t>         ******</a:t>
            </a: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100" dirty="0">
              <a:ea typeface="Noto Sans CJK TC Regular" pitchFamily="34" charset="-120"/>
              <a:sym typeface="Wingdings" pitchFamily="2" charset="2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C43801B-2D35-ED41-A8E1-7D0B7913A763}"/>
              </a:ext>
            </a:extLst>
          </p:cNvPr>
          <p:cNvSpPr txBox="1"/>
          <p:nvPr/>
        </p:nvSpPr>
        <p:spPr>
          <a:xfrm rot="2200892" flipH="1">
            <a:off x="7049825" y="642339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chemeClr val="bg1">
                    <a:lumMod val="50000"/>
                    <a:alpha val="28000"/>
                  </a:schemeClr>
                </a:solidFill>
              </a:rPr>
              <a:t>for-loop</a:t>
            </a:r>
            <a:endParaRPr kumimoji="1" lang="zh-TW" altLang="en-US" sz="3200" dirty="0">
              <a:solidFill>
                <a:schemeClr val="bg1">
                  <a:lumMod val="50000"/>
                  <a:alpha val="2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4119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回家試身手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#2-2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D25E325D-49C5-5146-8E4D-44D9349434B5}"/>
              </a:ext>
            </a:extLst>
          </p:cNvPr>
          <p:cNvGrpSpPr/>
          <p:nvPr/>
        </p:nvGrpSpPr>
        <p:grpSpPr>
          <a:xfrm>
            <a:off x="539552" y="885618"/>
            <a:ext cx="7600950" cy="4775630"/>
            <a:chOff x="539552" y="856601"/>
            <a:chExt cx="7600950" cy="477563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13A192E-9D50-914A-BE13-1E9169B4B6AA}"/>
                </a:ext>
              </a:extLst>
            </p:cNvPr>
            <p:cNvSpPr/>
            <p:nvPr/>
          </p:nvSpPr>
          <p:spPr>
            <a:xfrm>
              <a:off x="539552" y="856601"/>
              <a:ext cx="7600950" cy="16172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buSzPct val="100000"/>
              </a:pPr>
              <a:r>
                <a:rPr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2.</a:t>
              </a:r>
              <a:r>
                <a: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</a:t>
              </a:r>
              <a:r>
                <a: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有一變數</a:t>
              </a:r>
              <a:r>
                <a: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</a:t>
              </a:r>
              <a:r>
                <a:rPr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data</a:t>
              </a:r>
              <a:r>
                <a: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</a:t>
              </a:r>
              <a:r>
                <a:rPr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,</a:t>
              </a:r>
              <a:r>
                <a: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</a:t>
              </a:r>
              <a:r>
                <a: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其值為</a:t>
              </a:r>
              <a:endParaRPr lang="en-US" altLang="zh-CN" sz="24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endParaRPr>
            </a:p>
            <a:p>
              <a:pPr lvl="0">
                <a:lnSpc>
                  <a:spcPct val="150000"/>
                </a:lnSpc>
                <a:buSzPct val="100000"/>
              </a:pPr>
              <a:r>
                <a:rPr lang="zh-TW" altLang="en-US" sz="21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</a:t>
              </a:r>
              <a:r>
                <a:rPr lang="en-US" altLang="zh-TW" sz="21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   </a:t>
              </a:r>
              <a:r>
                <a:rPr lang="en-US" altLang="zh-TW" sz="2100" dirty="0">
                  <a:ea typeface="Microsoft JhengHei" panose="020B0604030504040204" pitchFamily="34" charset="-120"/>
                  <a:sym typeface="Wingdings" pitchFamily="2" charset="2"/>
                </a:rPr>
                <a:t>[ “a”, “b”, “c”, “c”, “c”, “a”, “d”, “b”, “b”, “a”, “c”]</a:t>
              </a:r>
            </a:p>
            <a:p>
              <a:pPr lvl="0">
                <a:lnSpc>
                  <a:spcPct val="150000"/>
                </a:lnSpc>
                <a:buSzPct val="100000"/>
              </a:pPr>
              <a:r>
                <a:rPr lang="zh-TW" altLang="en-US" sz="21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   </a:t>
              </a:r>
              <a:r>
                <a:rPr lang="en-US" altLang="zh-TW" sz="21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</a:t>
              </a:r>
              <a:r>
                <a: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試統計各字母出現次數</a:t>
              </a:r>
              <a:r>
                <a:rPr lang="en-US" altLang="zh-CN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, </a:t>
              </a:r>
              <a:r>
                <a: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並以</a:t>
              </a:r>
              <a:r>
                <a:rPr lang="zh-TW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 </a:t>
              </a:r>
              <a:r>
                <a:rPr lang="en-US" altLang="zh-TW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object  </a:t>
              </a:r>
              <a:r>
                <a:rPr lang="zh-CN" altLang="en-US" sz="2400" dirty="0">
                  <a:latin typeface="Microsoft JhengHei" panose="020B0604030504040204" pitchFamily="34" charset="-120"/>
                  <a:ea typeface="Microsoft JhengHei" panose="020B0604030504040204" pitchFamily="34" charset="-120"/>
                  <a:sym typeface="Wingdings" pitchFamily="2" charset="2"/>
                </a:rPr>
                <a:t>型式表達</a:t>
              </a:r>
              <a:endParaRPr lang="en-US" altLang="zh-CN" sz="2100" dirty="0">
                <a:latin typeface="Microsoft JhengHei" panose="020B0604030504040204" pitchFamily="34" charset="-120"/>
                <a:ea typeface="Microsoft JhengHei" panose="020B0604030504040204" pitchFamily="34" charset="-120"/>
                <a:sym typeface="Wingdings" pitchFamily="2" charset="2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B16465D-63C6-DD43-8EC4-34BA9BB6A9B7}"/>
                </a:ext>
              </a:extLst>
            </p:cNvPr>
            <p:cNvSpPr/>
            <p:nvPr/>
          </p:nvSpPr>
          <p:spPr>
            <a:xfrm>
              <a:off x="971600" y="2862242"/>
              <a:ext cx="6057215" cy="2769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57175" indent="-257175">
                <a:spcBef>
                  <a:spcPts val="600"/>
                </a:spcBef>
                <a:buFontTx/>
                <a:buChar char="-"/>
              </a:pP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hint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: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</a:t>
              </a:r>
              <a:endPara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spcBef>
                  <a:spcPts val="600"/>
                </a:spcBef>
              </a:pP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 。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最終答案範例格式如下</a:t>
              </a:r>
              <a:endParaRPr lang="en-US" altLang="zh-CN" sz="18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spcBef>
                  <a:spcPts val="600"/>
                </a:spcBef>
              </a:pP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  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 {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“a”: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,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“b”: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5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,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“c”: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3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,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...</a:t>
              </a:r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}</a:t>
              </a:r>
            </a:p>
            <a:p>
              <a:pPr>
                <a:spcBef>
                  <a:spcPts val="600"/>
                </a:spcBef>
              </a:pPr>
              <a:endPara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spcBef>
                  <a:spcPts val="600"/>
                </a:spcBef>
              </a:pPr>
              <a:r>
                <a:rPr lang="en-US" altLang="zh-TW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 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。當 </a:t>
              </a: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data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新增元素時 </a:t>
              </a: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(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ex: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新增字母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“</a:t>
              </a: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j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”</a:t>
              </a: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     object 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必須能自動新增統計結果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-&gt;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</a:t>
              </a: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“j”: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r>
                <a:rPr lang="en-US" altLang="zh-TW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</a:t>
              </a: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</a:t>
              </a:r>
              <a:endPara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pPr>
                <a:spcBef>
                  <a:spcPts val="600"/>
                </a:spcBef>
              </a:pPr>
              <a:r>
                <a:rPr lang="zh-TW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     </a:t>
              </a:r>
              <a:r>
                <a:rPr lang="zh-CN" altLang="en-US" sz="1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依此類推</a:t>
              </a:r>
              <a:endParaRPr lang="en-US" altLang="zh-TW" sz="1800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  <a:p>
              <a:r>
                <a:rPr lang="zh-TW" altLang="en-US" sz="1800" b="1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     </a:t>
              </a:r>
              <a:endParaRPr lang="en-US" altLang="zh-TW" sz="1800" b="1" dirty="0">
                <a:latin typeface="Microsoft JhengHei" panose="020B0604030504040204" pitchFamily="34" charset="-120"/>
                <a:ea typeface="Microsoft JhengHei" panose="020B0604030504040204" pitchFamily="34" charset="-120"/>
              </a:endParaRPr>
            </a:p>
          </p:txBody>
        </p:sp>
      </p:grp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E25FE277-2D2D-AA4B-B0A5-ABEAB49F44D3}"/>
              </a:ext>
            </a:extLst>
          </p:cNvPr>
          <p:cNvSpPr txBox="1"/>
          <p:nvPr/>
        </p:nvSpPr>
        <p:spPr>
          <a:xfrm rot="2200892" flipH="1">
            <a:off x="6864864" y="581359"/>
            <a:ext cx="19255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TW" sz="4000" dirty="0">
                <a:solidFill>
                  <a:schemeClr val="bg1">
                    <a:lumMod val="50000"/>
                    <a:alpha val="28000"/>
                  </a:schemeClr>
                </a:solidFill>
              </a:rPr>
              <a:t>for-loop</a:t>
            </a:r>
          </a:p>
          <a:p>
            <a:pPr algn="ctr"/>
            <a:r>
              <a:rPr kumimoji="1" lang="en-US" altLang="zh-TW" sz="4000" dirty="0">
                <a:solidFill>
                  <a:schemeClr val="bg1">
                    <a:lumMod val="50000"/>
                    <a:alpha val="28000"/>
                  </a:schemeClr>
                </a:solidFill>
              </a:rPr>
              <a:t>object</a:t>
            </a:r>
            <a:endParaRPr kumimoji="1" lang="zh-TW" altLang="en-US" sz="3200" dirty="0">
              <a:solidFill>
                <a:schemeClr val="bg1">
                  <a:lumMod val="50000"/>
                  <a:alpha val="2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65263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01">
            <a:extLst>
              <a:ext uri="{FF2B5EF4-FFF2-40B4-BE49-F238E27FC236}">
                <a16:creationId xmlns:a16="http://schemas.microsoft.com/office/drawing/2014/main" id="{BBFCA9D4-71DE-5044-96B9-6C2A1EB4C91D}"/>
              </a:ext>
            </a:extLst>
          </p:cNvPr>
          <p:cNvSpPr txBox="1"/>
          <p:nvPr/>
        </p:nvSpPr>
        <p:spPr>
          <a:xfrm flipH="1">
            <a:off x="550255" y="332656"/>
            <a:ext cx="8414233" cy="627894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endParaRPr lang="en-US" altLang="zh-CN" sz="24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24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3.</a:t>
            </a:r>
            <a:r>
              <a:rPr lang="zh-TW" altLang="en-US" sz="24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試撰寫一程式 </a:t>
            </a:r>
            <a:r>
              <a:rPr lang="en-US" altLang="zh-TW" sz="24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,</a:t>
            </a:r>
            <a:r>
              <a:rPr lang="zh-TW" altLang="en-US" sz="24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顯示九九乘法表</a:t>
            </a:r>
            <a:endParaRPr lang="en-US" altLang="zh-TW" sz="24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24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(1)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顯示出結果即可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ex: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 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1x1=1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 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1x2=2</a:t>
            </a: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  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...</a:t>
            </a: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              </a:t>
            </a: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  <a:sym typeface="Wingdings" pitchFamily="2" charset="2"/>
              </a:rPr>
              <a:t>9x9=81</a:t>
            </a:r>
          </a:p>
          <a:p>
            <a:pPr lvl="0">
              <a:buSzPct val="100000"/>
            </a:pP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  <a:sym typeface="Wingdings" pitchFamily="2" charset="2"/>
            </a:endParaRPr>
          </a:p>
          <a:p>
            <a:pPr lvl="0">
              <a:buSzPct val="100000"/>
            </a:pPr>
            <a:r>
              <a:rPr lang="zh-TW" altLang="en-US" sz="20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 </a:t>
            </a:r>
            <a:r>
              <a:rPr lang="en-US" altLang="zh-TW" sz="20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(2)</a:t>
            </a:r>
            <a:r>
              <a:rPr lang="zh-TW" altLang="en-US" sz="20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排列成方陣的格式顯示 </a:t>
            </a:r>
            <a:r>
              <a:rPr lang="en-US" altLang="zh-TW" sz="20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20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ex:</a:t>
            </a:r>
            <a:r>
              <a:rPr lang="zh-TW" altLang="en-US" sz="20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endParaRPr lang="en-US" altLang="zh-TW" sz="2000" dirty="0">
              <a:solidFill>
                <a:schemeClr val="tx1"/>
              </a:solidFill>
              <a:ea typeface="Noto Sans CJK TC Regular" pitchFamily="34" charset="-120"/>
              <a:sym typeface="Wingdings" pitchFamily="2" charset="2"/>
            </a:endParaRPr>
          </a:p>
          <a:p>
            <a:pPr lvl="1">
              <a:buSzPct val="100000"/>
            </a:pPr>
            <a:r>
              <a:rPr lang="zh-TW" altLang="en-US" sz="20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</a:t>
            </a:r>
            <a:endParaRPr lang="en-US" altLang="zh-TW" sz="2000" dirty="0">
              <a:solidFill>
                <a:schemeClr val="tx1"/>
              </a:solidFill>
              <a:ea typeface="Noto Sans CJK TC Regular" pitchFamily="34" charset="-120"/>
              <a:sym typeface="Wingdings" pitchFamily="2" charset="2"/>
            </a:endParaRPr>
          </a:p>
          <a:p>
            <a:pPr lvl="1">
              <a:buSzPct val="100000"/>
            </a:pP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     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1x1=1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1x2=2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1x3=3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1x4=4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...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1x8=8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1x9=9</a:t>
            </a:r>
          </a:p>
          <a:p>
            <a:pPr lvl="1">
              <a:buSzPct val="100000"/>
            </a:pP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     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2x1=2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2x2=4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2x3=3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2x4=8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...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2x8=16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2x9=18</a:t>
            </a:r>
          </a:p>
          <a:p>
            <a:pPr lvl="1">
              <a:buSzPct val="100000"/>
            </a:pP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     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3x1=3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3x2=6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3x3=3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3x4=12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...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3x8=24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3x9=27</a:t>
            </a:r>
          </a:p>
          <a:p>
            <a:pPr lvl="1">
              <a:buSzPct val="100000"/>
            </a:pP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       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...</a:t>
            </a:r>
          </a:p>
          <a:p>
            <a:pPr lvl="1">
              <a:buSzPct val="100000"/>
            </a:pP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       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9x1=9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9x2=18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9x3=27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9x4=36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...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9x8=72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  <a:sym typeface="Wingdings" pitchFamily="2" charset="2"/>
              </a:rPr>
              <a:t>9x9=81</a:t>
            </a:r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回家試身手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#2-3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87760A3C-C337-AC4C-B2B6-24BADF2740F1}"/>
              </a:ext>
            </a:extLst>
          </p:cNvPr>
          <p:cNvSpPr txBox="1"/>
          <p:nvPr/>
        </p:nvSpPr>
        <p:spPr>
          <a:xfrm rot="2200892" flipH="1">
            <a:off x="7049825" y="642339"/>
            <a:ext cx="19255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chemeClr val="bg1">
                    <a:lumMod val="50000"/>
                    <a:alpha val="28000"/>
                  </a:schemeClr>
                </a:solidFill>
              </a:rPr>
              <a:t>for-loop</a:t>
            </a:r>
            <a:endParaRPr kumimoji="1" lang="zh-TW" altLang="en-US" sz="3200" dirty="0">
              <a:solidFill>
                <a:schemeClr val="bg1">
                  <a:lumMod val="50000"/>
                  <a:alpha val="2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6253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回家試身手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#2-4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31032" y="910208"/>
            <a:ext cx="8496944" cy="53271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TW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4.</a:t>
            </a: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費氏數列為 </a:t>
            </a:r>
            <a:r>
              <a:rPr lang="en-US" altLang="zh-TW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1,1,2,3,5,8,13,21,…</a:t>
            </a: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24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試設計</a:t>
            </a:r>
            <a:r>
              <a:rPr lang="zh-CN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一</a:t>
            </a: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4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</a:t>
            </a: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輸入為</a:t>
            </a: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</a:t>
            </a: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回傳第</a:t>
            </a:r>
            <a:r>
              <a:rPr lang="en-US" altLang="zh-TW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</a:t>
            </a:r>
            <a:r>
              <a:rPr lang="zh-CN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項</a:t>
            </a:r>
            <a:r>
              <a:rPr lang="zh-TW" altLang="en-US" sz="24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費氏數列之值</a:t>
            </a:r>
            <a:endParaRPr lang="en-US" altLang="zh-TW" sz="24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4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32C096B-34C2-DA4C-9D05-F6F3D01CAC8D}"/>
              </a:ext>
            </a:extLst>
          </p:cNvPr>
          <p:cNvSpPr txBox="1"/>
          <p:nvPr/>
        </p:nvSpPr>
        <p:spPr>
          <a:xfrm rot="2200892" flipH="1">
            <a:off x="7021773" y="642339"/>
            <a:ext cx="1981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000" dirty="0">
                <a:solidFill>
                  <a:schemeClr val="bg1">
                    <a:lumMod val="50000"/>
                    <a:alpha val="28000"/>
                  </a:schemeClr>
                </a:solidFill>
              </a:rPr>
              <a:t>function</a:t>
            </a:r>
            <a:endParaRPr kumimoji="1" lang="zh-TW" altLang="en-US" sz="3200" dirty="0">
              <a:solidFill>
                <a:schemeClr val="bg1">
                  <a:lumMod val="50000"/>
                  <a:alpha val="2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6592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Review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980728"/>
            <a:ext cx="4824536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了解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client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response</a:t>
            </a:r>
            <a:endParaRPr lang="en-US" altLang="zh-TW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5" name="Picture 2" descr="https://paper-attachments.dropbox.com/s_EDF1CA2CE1B98AA4C44531DC1A52676DD59BC56A7150C52691EB5AB0B1231867_1533638029456_http-server.png">
            <a:extLst>
              <a:ext uri="{FF2B5EF4-FFF2-40B4-BE49-F238E27FC236}">
                <a16:creationId xmlns:a16="http://schemas.microsoft.com/office/drawing/2014/main" id="{B947FA68-6FBE-0840-9A77-A2FFA3EA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20" y="322906"/>
            <a:ext cx="2608982" cy="12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01">
            <a:extLst>
              <a:ext uri="{FF2B5EF4-FFF2-40B4-BE49-F238E27FC236}">
                <a16:creationId xmlns:a16="http://schemas.microsoft.com/office/drawing/2014/main" id="{A21FADC0-0094-2448-845A-3FFB24DA21D5}"/>
              </a:ext>
            </a:extLst>
          </p:cNvPr>
          <p:cNvSpPr txBox="1"/>
          <p:nvPr/>
        </p:nvSpPr>
        <p:spPr>
          <a:xfrm flipH="1">
            <a:off x="467544" y="1700808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程式語言基礎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含資料型別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if-else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loop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function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AF6C53-2EFC-1643-80F6-CC1169E1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5644178"/>
            <a:ext cx="907940" cy="5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7052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716016" y="2348880"/>
            <a:ext cx="442798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路由處理</a:t>
            </a: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&amp;  req / res #2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34272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Pictures.</a:t>
            </a:r>
            <a:endParaRPr 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438A24-4140-D447-ADE5-4CB2FB381DD2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1B827E-9FBF-5247-862B-43063EA2D46C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pic>
        <p:nvPicPr>
          <p:cNvPr id="7" name="Google Shape;812;p48">
            <a:extLst>
              <a:ext uri="{FF2B5EF4-FFF2-40B4-BE49-F238E27FC236}">
                <a16:creationId xmlns:a16="http://schemas.microsoft.com/office/drawing/2014/main" id="{C9D01821-A6DE-C343-ADE8-AB6D756CF5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19537" y="915105"/>
            <a:ext cx="3343203" cy="250627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8" name="Google Shape;813;p48">
            <a:extLst>
              <a:ext uri="{FF2B5EF4-FFF2-40B4-BE49-F238E27FC236}">
                <a16:creationId xmlns:a16="http://schemas.microsoft.com/office/drawing/2014/main" id="{E43CEF1C-F293-8A41-8D7D-B616688CF1B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2358" y="2978642"/>
            <a:ext cx="2426495" cy="323678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Google Shape;817;p48">
            <a:extLst>
              <a:ext uri="{FF2B5EF4-FFF2-40B4-BE49-F238E27FC236}">
                <a16:creationId xmlns:a16="http://schemas.microsoft.com/office/drawing/2014/main" id="{C0FFC14D-D4FB-8740-B582-A56C51DEFD2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3927" y="3670014"/>
            <a:ext cx="1110901" cy="850875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  <p:sp>
        <p:nvSpPr>
          <p:cNvPr id="11" name="Google Shape;818;p48">
            <a:extLst>
              <a:ext uri="{FF2B5EF4-FFF2-40B4-BE49-F238E27FC236}">
                <a16:creationId xmlns:a16="http://schemas.microsoft.com/office/drawing/2014/main" id="{2DC20764-7DCE-F342-9F06-BC55EDD7C40D}"/>
              </a:ext>
            </a:extLst>
          </p:cNvPr>
          <p:cNvSpPr/>
          <p:nvPr/>
        </p:nvSpPr>
        <p:spPr>
          <a:xfrm>
            <a:off x="3187099" y="4939695"/>
            <a:ext cx="2681045" cy="71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馬拉松</a:t>
            </a:r>
            <a:r>
              <a:rPr lang="zh-CN" altLang="en-US" sz="35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特訓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819;p48">
            <a:extLst>
              <a:ext uri="{FF2B5EF4-FFF2-40B4-BE49-F238E27FC236}">
                <a16:creationId xmlns:a16="http://schemas.microsoft.com/office/drawing/2014/main" id="{A0627A3B-7768-AA4C-8DE3-E2703C239CDB}"/>
              </a:ext>
            </a:extLst>
          </p:cNvPr>
          <p:cNvSpPr/>
          <p:nvPr/>
        </p:nvSpPr>
        <p:spPr>
          <a:xfrm>
            <a:off x="6710331" y="1204564"/>
            <a:ext cx="1930547" cy="71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5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漆彈射擊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FDADF0B3-D194-5E41-9649-D1065AAA9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89" y="2420888"/>
            <a:ext cx="2077447" cy="348308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7" name="Google Shape;822;p48">
            <a:extLst>
              <a:ext uri="{FF2B5EF4-FFF2-40B4-BE49-F238E27FC236}">
                <a16:creationId xmlns:a16="http://schemas.microsoft.com/office/drawing/2014/main" id="{1B1F5DCF-7D97-F747-8FF5-800156E2BFFE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2969786">
            <a:off x="7087267" y="2311969"/>
            <a:ext cx="1176673" cy="79693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650020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當你開始設計網站的時候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...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8B29687-A478-184E-AC99-DA85E4ECC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604" y="1181880"/>
            <a:ext cx="7128792" cy="449423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930556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Router (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路由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 #1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68802146-CFFA-794D-A434-FB5154B45865}"/>
              </a:ext>
            </a:extLst>
          </p:cNvPr>
          <p:cNvSpPr txBox="1"/>
          <p:nvPr/>
        </p:nvSpPr>
        <p:spPr>
          <a:xfrm flipH="1">
            <a:off x="539552" y="800398"/>
            <a:ext cx="7704856" cy="50768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路由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用以規劃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b="1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網站</a:t>
            </a:r>
            <a:r>
              <a:rPr lang="zh-TW" altLang="en-US" sz="2000" b="1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路徑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用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方便程式開發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/ 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管理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甚至可搭配業務邏輯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做不同部門的分工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6B1D5D-3E1C-C84E-B427-AB4CBF9E6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4" y="2492896"/>
            <a:ext cx="4318085" cy="272227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Shape 201">
            <a:extLst>
              <a:ext uri="{FF2B5EF4-FFF2-40B4-BE49-F238E27FC236}">
                <a16:creationId xmlns:a16="http://schemas.microsoft.com/office/drawing/2014/main" id="{30628644-90A4-C045-B717-471674B46ACF}"/>
              </a:ext>
            </a:extLst>
          </p:cNvPr>
          <p:cNvSpPr txBox="1"/>
          <p:nvPr/>
        </p:nvSpPr>
        <p:spPr>
          <a:xfrm flipH="1">
            <a:off x="5349542" y="1829365"/>
            <a:ext cx="3563417" cy="42612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/router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|----  </a:t>
            </a:r>
            <a:r>
              <a:rPr lang="en-US" altLang="zh-TW" sz="20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books.js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|----  </a:t>
            </a:r>
            <a:r>
              <a:rPr lang="en-US" altLang="zh-TW" sz="20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about.js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|----  </a:t>
            </a:r>
            <a:r>
              <a:rPr lang="en-US" altLang="zh-TW" sz="20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members.js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</a:t>
            </a:r>
            <a:r>
              <a:rPr lang="en-US" altLang="zh-TW" sz="2000" dirty="0">
                <a:solidFill>
                  <a:schemeClr val="tx1"/>
                </a:solidFill>
                <a:ea typeface="Noto Sans CJK TC Regular" pitchFamily="34" charset="-120"/>
              </a:rPr>
              <a:t>|----  </a:t>
            </a:r>
            <a:r>
              <a:rPr lang="en-US" altLang="zh-TW" sz="2000" dirty="0" err="1">
                <a:solidFill>
                  <a:schemeClr val="tx1"/>
                </a:solidFill>
                <a:ea typeface="Noto Sans CJK TC Regular" pitchFamily="34" charset="-120"/>
              </a:rPr>
              <a:t>products.js</a:t>
            </a:r>
            <a:endParaRPr lang="en-US" altLang="zh-TW" sz="2000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</a:t>
            </a:r>
            <a:r>
              <a:rPr lang="en-US" altLang="zh-TW" sz="2000" dirty="0">
                <a:solidFill>
                  <a:schemeClr val="tx1"/>
                </a:solidFill>
                <a:ea typeface="Noto Sans CJK TC Regular" pitchFamily="34" charset="-120"/>
              </a:rPr>
              <a:t>|----  </a:t>
            </a:r>
            <a:r>
              <a:rPr lang="en-US" altLang="zh-TW" sz="2000" dirty="0" err="1">
                <a:solidFill>
                  <a:schemeClr val="tx1"/>
                </a:solidFill>
                <a:ea typeface="Noto Sans CJK TC Regular" pitchFamily="34" charset="-120"/>
              </a:rPr>
              <a:t>ads.js</a:t>
            </a:r>
            <a:r>
              <a:rPr lang="en-US" altLang="zh-TW" sz="20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endParaRPr lang="en-US" altLang="zh-TW" sz="20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    ...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    ...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   |----  </a:t>
            </a:r>
            <a:r>
              <a:rPr lang="en-US" altLang="zh-TW" sz="2000" dirty="0" err="1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others.js</a:t>
            </a:r>
            <a:endParaRPr lang="en-US" altLang="zh-TW" sz="2000" dirty="0">
              <a:solidFill>
                <a:schemeClr val="tx1"/>
              </a:solidFill>
              <a:latin typeface="+mj-lt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737311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Router (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路由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 #2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68802146-CFFA-794D-A434-FB5154B45865}"/>
              </a:ext>
            </a:extLst>
          </p:cNvPr>
          <p:cNvSpPr txBox="1"/>
          <p:nvPr/>
        </p:nvSpPr>
        <p:spPr>
          <a:xfrm flipH="1">
            <a:off x="539552" y="800398"/>
            <a:ext cx="7704856" cy="507687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切分成</a:t>
            </a: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/books  &amp;  /about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兩個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router 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B0BD71CE-31C8-2949-A2B6-7BCEA1BF6F0D}"/>
              </a:ext>
            </a:extLst>
          </p:cNvPr>
          <p:cNvGrpSpPr/>
          <p:nvPr/>
        </p:nvGrpSpPr>
        <p:grpSpPr>
          <a:xfrm>
            <a:off x="968985" y="1844824"/>
            <a:ext cx="6845990" cy="3721594"/>
            <a:chOff x="1217890" y="1878678"/>
            <a:chExt cx="6845990" cy="372159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76914C70-D83E-F544-86E9-03C4739A283F}"/>
                </a:ext>
              </a:extLst>
            </p:cNvPr>
            <p:cNvSpPr/>
            <p:nvPr/>
          </p:nvSpPr>
          <p:spPr>
            <a:xfrm>
              <a:off x="1217890" y="1878678"/>
              <a:ext cx="4572000" cy="246221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txBody>
            <a:bodyPr>
              <a:spAutoFit/>
            </a:bodyPr>
            <a:lstStyle/>
            <a:p>
              <a:r>
                <a:rPr lang="en-US" altLang="zh-TW" dirty="0">
                  <a:solidFill>
                    <a:srgbClr val="C678DD"/>
                  </a:solidFill>
                  <a:latin typeface="Menlo" panose="020B0609030804020204" pitchFamily="49" charset="0"/>
                </a:rPr>
                <a:t>const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dirty="0">
                  <a:solidFill>
                    <a:srgbClr val="E5C07B"/>
                  </a:solidFill>
                  <a:latin typeface="Menlo" panose="020B0609030804020204" pitchFamily="49" charset="0"/>
                </a:rPr>
                <a:t>books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dirty="0">
                  <a:solidFill>
                    <a:srgbClr val="56B6C2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dirty="0">
                  <a:solidFill>
                    <a:srgbClr val="56B6C2"/>
                  </a:solidFill>
                  <a:latin typeface="Menlo" panose="020B0609030804020204" pitchFamily="49" charset="0"/>
                </a:rPr>
                <a:t>require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dirty="0">
                  <a:solidFill>
                    <a:srgbClr val="98C379"/>
                  </a:solidFill>
                  <a:latin typeface="Menlo" panose="020B0609030804020204" pitchFamily="49" charset="0"/>
                </a:rPr>
                <a:t>"./router/books"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);</a:t>
              </a:r>
            </a:p>
            <a:p>
              <a:r>
                <a:rPr lang="en-US" altLang="zh-TW" dirty="0">
                  <a:solidFill>
                    <a:srgbClr val="C678DD"/>
                  </a:solidFill>
                  <a:latin typeface="Menlo" panose="020B0609030804020204" pitchFamily="49" charset="0"/>
                </a:rPr>
                <a:t>const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dirty="0">
                  <a:solidFill>
                    <a:srgbClr val="E5C07B"/>
                  </a:solidFill>
                  <a:latin typeface="Menlo" panose="020B0609030804020204" pitchFamily="49" charset="0"/>
                </a:rPr>
                <a:t>about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dirty="0">
                  <a:solidFill>
                    <a:srgbClr val="56B6C2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dirty="0">
                  <a:solidFill>
                    <a:srgbClr val="56B6C2"/>
                  </a:solidFill>
                  <a:latin typeface="Menlo" panose="020B0609030804020204" pitchFamily="49" charset="0"/>
                </a:rPr>
                <a:t>require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dirty="0">
                  <a:solidFill>
                    <a:srgbClr val="98C379"/>
                  </a:solidFill>
                  <a:latin typeface="Menlo" panose="020B0609030804020204" pitchFamily="49" charset="0"/>
                </a:rPr>
                <a:t>"./router/about"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);</a:t>
              </a:r>
            </a:p>
            <a:p>
              <a:b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b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b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r>
                <a:rPr lang="en-US" altLang="zh-TW" dirty="0" err="1">
                  <a:solidFill>
                    <a:srgbClr val="E06C75"/>
                  </a:solidFill>
                  <a:latin typeface="Menlo" panose="020B0609030804020204" pitchFamily="49" charset="0"/>
                </a:rPr>
                <a:t>app</a:t>
              </a:r>
              <a:r>
                <a:rPr lang="en-US" altLang="zh-TW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.</a:t>
              </a:r>
              <a:r>
                <a:rPr lang="en-US" altLang="zh-TW" dirty="0" err="1">
                  <a:solidFill>
                    <a:srgbClr val="61AFEF"/>
                  </a:solidFill>
                  <a:latin typeface="Menlo" panose="020B0609030804020204" pitchFamily="49" charset="0"/>
                </a:rPr>
                <a:t>use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dirty="0">
                  <a:solidFill>
                    <a:srgbClr val="98C379"/>
                  </a:solidFill>
                  <a:latin typeface="Menlo" panose="020B0609030804020204" pitchFamily="49" charset="0"/>
                </a:rPr>
                <a:t>"/books"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 , </a:t>
              </a:r>
              <a:r>
                <a:rPr lang="en-US" altLang="zh-TW" dirty="0">
                  <a:solidFill>
                    <a:srgbClr val="E06C75"/>
                  </a:solidFill>
                  <a:latin typeface="Menlo" panose="020B0609030804020204" pitchFamily="49" charset="0"/>
                </a:rPr>
                <a:t>books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);</a:t>
              </a:r>
            </a:p>
            <a:p>
              <a:r>
                <a:rPr lang="en-US" altLang="zh-TW" dirty="0" err="1">
                  <a:solidFill>
                    <a:srgbClr val="E06C75"/>
                  </a:solidFill>
                  <a:latin typeface="Menlo" panose="020B0609030804020204" pitchFamily="49" charset="0"/>
                </a:rPr>
                <a:t>app</a:t>
              </a:r>
              <a:r>
                <a:rPr lang="en-US" altLang="zh-TW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.</a:t>
              </a:r>
              <a:r>
                <a:rPr lang="en-US" altLang="zh-TW" dirty="0" err="1">
                  <a:solidFill>
                    <a:srgbClr val="61AFEF"/>
                  </a:solidFill>
                  <a:latin typeface="Menlo" panose="020B0609030804020204" pitchFamily="49" charset="0"/>
                </a:rPr>
                <a:t>use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dirty="0">
                  <a:solidFill>
                    <a:srgbClr val="98C379"/>
                  </a:solidFill>
                  <a:latin typeface="Menlo" panose="020B0609030804020204" pitchFamily="49" charset="0"/>
                </a:rPr>
                <a:t>"/about"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 , </a:t>
              </a:r>
              <a:r>
                <a:rPr lang="en-US" altLang="zh-TW" dirty="0">
                  <a:solidFill>
                    <a:srgbClr val="E06C75"/>
                  </a:solidFill>
                  <a:latin typeface="Menlo" panose="020B0609030804020204" pitchFamily="49" charset="0"/>
                </a:rPr>
                <a:t>about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);</a:t>
              </a:r>
            </a:p>
            <a:p>
              <a:b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b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// ...</a:t>
              </a:r>
              <a:b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// ...</a:t>
              </a:r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9207A29-865B-8349-92A1-C3EC9EF2AEB7}"/>
                </a:ext>
              </a:extLst>
            </p:cNvPr>
            <p:cNvSpPr/>
            <p:nvPr/>
          </p:nvSpPr>
          <p:spPr>
            <a:xfrm>
              <a:off x="3491880" y="4861608"/>
              <a:ext cx="4572000" cy="73866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2"/>
              </a:solidFill>
            </a:ln>
          </p:spPr>
          <p:txBody>
            <a:bodyPr>
              <a:spAutoFit/>
            </a:bodyPr>
            <a:lstStyle/>
            <a:p>
              <a:r>
                <a:rPr lang="en-US" altLang="zh-TW" dirty="0" err="1">
                  <a:solidFill>
                    <a:srgbClr val="E06C75"/>
                  </a:solidFill>
                  <a:latin typeface="Menlo" panose="020B0609030804020204" pitchFamily="49" charset="0"/>
                </a:rPr>
                <a:t>router</a:t>
              </a:r>
              <a:r>
                <a:rPr lang="en-US" altLang="zh-TW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.</a:t>
              </a:r>
              <a:r>
                <a:rPr lang="en-US" altLang="zh-TW" dirty="0" err="1">
                  <a:solidFill>
                    <a:srgbClr val="61AFEF"/>
                  </a:solidFill>
                  <a:latin typeface="Menlo" panose="020B0609030804020204" pitchFamily="49" charset="0"/>
                </a:rPr>
                <a:t>get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dirty="0">
                  <a:solidFill>
                    <a:srgbClr val="98C379"/>
                  </a:solidFill>
                  <a:latin typeface="Menlo" panose="020B0609030804020204" pitchFamily="49" charset="0"/>
                </a:rPr>
                <a:t>"/"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,(</a:t>
              </a:r>
              <a:r>
                <a:rPr lang="en-US" altLang="zh-TW" i="1" dirty="0" err="1">
                  <a:solidFill>
                    <a:srgbClr val="E06C75"/>
                  </a:solidFill>
                  <a:latin typeface="Menlo" panose="020B0609030804020204" pitchFamily="49" charset="0"/>
                </a:rPr>
                <a:t>req</a:t>
              </a:r>
              <a:r>
                <a:rPr lang="en-US" altLang="zh-TW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,</a:t>
              </a:r>
              <a:r>
                <a:rPr lang="en-US" altLang="zh-TW" i="1" dirty="0" err="1">
                  <a:solidFill>
                    <a:srgbClr val="E06C75"/>
                  </a:solidFill>
                  <a:latin typeface="Menlo" panose="020B0609030804020204" pitchFamily="49" charset="0"/>
                </a:rPr>
                <a:t>res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)</a:t>
              </a:r>
              <a:r>
                <a:rPr lang="en-US" altLang="zh-TW" dirty="0">
                  <a:solidFill>
                    <a:srgbClr val="C678DD"/>
                  </a:solidFill>
                  <a:latin typeface="Menlo" panose="020B0609030804020204" pitchFamily="49" charset="0"/>
                </a:rPr>
                <a:t>=&gt;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{</a:t>
              </a:r>
            </a:p>
            <a:p>
              <a:r>
                <a:rPr lang="en-US" altLang="zh-TW" dirty="0">
                  <a:solidFill>
                    <a:srgbClr val="E06C75"/>
                  </a:solidFill>
                  <a:latin typeface="Menlo" panose="020B0609030804020204" pitchFamily="49" charset="0"/>
                </a:rPr>
                <a:t>   </a:t>
              </a:r>
              <a:r>
                <a:rPr lang="en-US" altLang="zh-TW" dirty="0" err="1">
                  <a:solidFill>
                    <a:srgbClr val="E06C75"/>
                  </a:solidFill>
                  <a:latin typeface="Menlo" panose="020B0609030804020204" pitchFamily="49" charset="0"/>
                </a:rPr>
                <a:t>res</a:t>
              </a:r>
              <a:r>
                <a:rPr lang="en-US" altLang="zh-TW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.</a:t>
              </a:r>
              <a:r>
                <a:rPr lang="en-US" altLang="zh-TW" dirty="0" err="1">
                  <a:solidFill>
                    <a:srgbClr val="61AFEF"/>
                  </a:solidFill>
                  <a:latin typeface="Menlo" panose="020B0609030804020204" pitchFamily="49" charset="0"/>
                </a:rPr>
                <a:t>send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dirty="0">
                  <a:solidFill>
                    <a:srgbClr val="98C379"/>
                  </a:solidFill>
                  <a:latin typeface="Menlo" panose="020B0609030804020204" pitchFamily="49" charset="0"/>
                </a:rPr>
                <a:t>"About me."</a:t>
              </a:r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);</a:t>
              </a:r>
            </a:p>
            <a:p>
              <a:r>
                <a:rPr lang="en-US" altLang="zh-TW" dirty="0">
                  <a:solidFill>
                    <a:srgbClr val="ABB2BF"/>
                  </a:solidFill>
                  <a:latin typeface="Menlo" panose="020B0609030804020204" pitchFamily="49" charset="0"/>
                </a:rPr>
                <a:t>});</a:t>
              </a:r>
            </a:p>
          </p:txBody>
        </p:sp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636C8F58-2AF1-DB45-A429-84A882CFAABD}"/>
                </a:ext>
              </a:extLst>
            </p:cNvPr>
            <p:cNvCxnSpPr>
              <a:cxnSpLocks/>
            </p:cNvCxnSpPr>
            <p:nvPr/>
          </p:nvCxnSpPr>
          <p:spPr>
            <a:xfrm>
              <a:off x="5789890" y="2924944"/>
              <a:ext cx="1086366" cy="0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線箭頭接點 12">
              <a:extLst>
                <a:ext uri="{FF2B5EF4-FFF2-40B4-BE49-F238E27FC236}">
                  <a16:creationId xmlns:a16="http://schemas.microsoft.com/office/drawing/2014/main" id="{C94672CA-CC9C-9440-9D66-64A04658526B}"/>
                </a:ext>
              </a:extLst>
            </p:cNvPr>
            <p:cNvCxnSpPr/>
            <p:nvPr/>
          </p:nvCxnSpPr>
          <p:spPr>
            <a:xfrm>
              <a:off x="6876256" y="2924944"/>
              <a:ext cx="0" cy="193666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0DFCD814-73D4-7943-826F-AFE35099215C}"/>
              </a:ext>
            </a:extLst>
          </p:cNvPr>
          <p:cNvSpPr/>
          <p:nvPr/>
        </p:nvSpPr>
        <p:spPr>
          <a:xfrm>
            <a:off x="5750590" y="2196153"/>
            <a:ext cx="288032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/about/...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的流量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algn="ctr"/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往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about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這個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router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送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773317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Router (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路由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 #3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565756FA-2CDC-F54D-9C7F-8FD74CBF3A92}"/>
              </a:ext>
            </a:extLst>
          </p:cNvPr>
          <p:cNvSpPr txBox="1"/>
          <p:nvPr/>
        </p:nvSpPr>
        <p:spPr>
          <a:xfrm flipH="1">
            <a:off x="539552" y="800399"/>
            <a:ext cx="5976664" cy="553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使用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fs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套件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讀取靜態檔案後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回傳至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end-user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CN" sz="2000" b="1" dirty="0">
              <a:solidFill>
                <a:srgbClr val="FF0000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B51637-31A1-FC4F-988C-D91F2B0150C8}"/>
              </a:ext>
            </a:extLst>
          </p:cNvPr>
          <p:cNvSpPr/>
          <p:nvPr/>
        </p:nvSpPr>
        <p:spPr>
          <a:xfrm>
            <a:off x="1583668" y="1666717"/>
            <a:ext cx="5976664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"fs"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"/data"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'data.json'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"utf8"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strData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pPr lvl="2"/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  if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){ </a:t>
            </a:r>
          </a:p>
          <a:p>
            <a:pPr lvl="2"/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	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pPr lvl="2"/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  };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	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strData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  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objData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strData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objData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});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190051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81514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如果用一般程式的寫法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...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332CB91-ACD5-8148-992D-33E80F6E3623}"/>
              </a:ext>
            </a:extLst>
          </p:cNvPr>
          <p:cNvSpPr/>
          <p:nvPr/>
        </p:nvSpPr>
        <p:spPr>
          <a:xfrm>
            <a:off x="914889" y="1772816"/>
            <a:ext cx="7083660" cy="298543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"/books"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strData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zh-TW" dirty="0" err="1">
                <a:solidFill>
                  <a:srgbClr val="98C379"/>
                </a:solidFill>
                <a:latin typeface="Menlo" panose="020B0609030804020204" pitchFamily="49" charset="0"/>
              </a:rPr>
              <a:t>data.json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{});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strData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  <a:r>
              <a:rPr lang="zh-TW" altLang="en-US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0070C0"/>
                </a:solidFill>
                <a:latin typeface="Menlo" panose="020B0609030804020204" pitchFamily="49" charset="0"/>
              </a:rPr>
              <a:t>// </a:t>
            </a:r>
            <a:r>
              <a:rPr lang="zh-CN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您會得到神秘的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undefined</a:t>
            </a:r>
            <a:r>
              <a:rPr lang="en-US" altLang="zh-TW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objData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strData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objData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722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81514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同步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非同步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(Synchronous / Asynchronous)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Shape 201">
            <a:extLst>
              <a:ext uri="{FF2B5EF4-FFF2-40B4-BE49-F238E27FC236}">
                <a16:creationId xmlns:a16="http://schemas.microsoft.com/office/drawing/2014/main" id="{3F7C65A5-3F25-3041-98AC-445C51FF4524}"/>
              </a:ext>
            </a:extLst>
          </p:cNvPr>
          <p:cNvSpPr txBox="1"/>
          <p:nvPr/>
        </p:nvSpPr>
        <p:spPr>
          <a:xfrm flipH="1">
            <a:off x="380998" y="1052736"/>
            <a:ext cx="8151442" cy="51125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同步</a:t>
            </a:r>
            <a:r>
              <a:rPr lang="zh-TW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：     </a:t>
            </a:r>
            <a:endParaRPr lang="en-US" altLang="zh-TW" sz="2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執行到某段程式時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等該段程式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處理完成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後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才會執行下一行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ex: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令值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/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取值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for-loop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處理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console.log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...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CN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非同步：</a:t>
            </a:r>
            <a:r>
              <a:rPr lang="zh-TW" altLang="en-US" sz="2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2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執行到某段程式時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向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事件循環</a:t>
            </a:r>
            <a:r>
              <a:rPr lang="zh-TW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(event loop)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註冊該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程式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主程式繼續執行下一行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不理會該段程式結果。 （多半是等太久的事件）  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若該段程式完成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則執行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回呼函式</a:t>
            </a:r>
            <a:r>
              <a:rPr lang="en-US" altLang="zh-CN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(callback function)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作為後續處理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ex: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向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DB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取資料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檔案系統的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I/O ,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發送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requests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到其他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209150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81514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同步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&amp;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非同步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(Synchronous / Asynchronous)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D3E8F2-F7C2-0E42-B191-950647F530DC}"/>
              </a:ext>
            </a:extLst>
          </p:cNvPr>
          <p:cNvSpPr/>
          <p:nvPr/>
        </p:nvSpPr>
        <p:spPr>
          <a:xfrm>
            <a:off x="4604161" y="1003810"/>
            <a:ext cx="4160156" cy="466281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E5C07B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"fs"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 err="1">
                <a:solidFill>
                  <a:srgbClr val="E5C07B"/>
                </a:solidFill>
                <a:latin typeface="Menlo" panose="020B0609030804020204" pitchFamily="49" charset="0"/>
              </a:rPr>
              <a:t>db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"fake-</a:t>
            </a:r>
            <a:r>
              <a:rPr lang="en-US" altLang="zh-TW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db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zh-TW" sz="1100" dirty="0" err="1">
                <a:solidFill>
                  <a:srgbClr val="98C379"/>
                </a:solidFill>
                <a:latin typeface="Menlo" panose="020B0609030804020204" pitchFamily="49" charset="0"/>
              </a:rPr>
              <a:t>data.json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'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rawData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   data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rawData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data2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{...};</a:t>
            </a: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db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insertRecords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data2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1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result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 </a:t>
            </a:r>
          </a:p>
          <a:p>
            <a:r>
              <a:rPr lang="en-US" altLang="zh-TW" sz="1100" dirty="0">
                <a:solidFill>
                  <a:srgbClr val="E5C07B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1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"Inserting is done."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100" dirty="0" err="1">
                <a:solidFill>
                  <a:srgbClr val="E06C75"/>
                </a:solidFill>
                <a:latin typeface="Menlo" panose="020B0609030804020204" pitchFamily="49" charset="0"/>
              </a:rPr>
              <a:t>db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getCurrentDataCount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((</a:t>
            </a:r>
            <a:r>
              <a:rPr lang="en-US" altLang="zh-TW" sz="11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100" i="1" dirty="0">
                <a:solidFill>
                  <a:srgbClr val="E06C75"/>
                </a:solidFill>
                <a:latin typeface="Menlo" panose="020B0609030804020204" pitchFamily="49" charset="0"/>
              </a:rPr>
              <a:t>data3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E5C07B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1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count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endParaRPr lang="en-US" altLang="zh-TW" sz="11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</a:p>
        </p:txBody>
      </p: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4F482B51-4003-B647-95EA-4CAF00EE68A3}"/>
              </a:ext>
            </a:extLst>
          </p:cNvPr>
          <p:cNvGrpSpPr/>
          <p:nvPr/>
        </p:nvGrpSpPr>
        <p:grpSpPr>
          <a:xfrm>
            <a:off x="395536" y="980728"/>
            <a:ext cx="3537373" cy="4708981"/>
            <a:chOff x="602579" y="1168291"/>
            <a:chExt cx="3537373" cy="470898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76D3A39F-C7D0-B44E-B24A-69EA506CF76B}"/>
                </a:ext>
              </a:extLst>
            </p:cNvPr>
            <p:cNvSpPr/>
            <p:nvPr/>
          </p:nvSpPr>
          <p:spPr>
            <a:xfrm>
              <a:off x="611560" y="1168291"/>
              <a:ext cx="3528392" cy="47089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zh-TW" sz="1200" i="1" dirty="0">
                  <a:solidFill>
                    <a:srgbClr val="C678DD"/>
                  </a:solidFill>
                  <a:latin typeface="Menlo" panose="020B0609030804020204" pitchFamily="49" charset="0"/>
                </a:rPr>
                <a:t>import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json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</a:p>
            <a:p>
              <a:r>
                <a:rPr lang="en-US" altLang="zh-TW" sz="1200" i="1" dirty="0">
                  <a:solidFill>
                    <a:srgbClr val="C678DD"/>
                  </a:solidFill>
                  <a:latin typeface="Menlo" panose="020B0609030804020204" pitchFamily="49" charset="0"/>
                </a:rPr>
                <a:t>import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 err="1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fake_db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i="1" dirty="0">
                  <a:solidFill>
                    <a:srgbClr val="C678DD"/>
                  </a:solidFill>
                  <a:latin typeface="Menlo" panose="020B0609030804020204" pitchFamily="49" charset="0"/>
                </a:rPr>
                <a:t>as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 err="1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db</a:t>
              </a:r>
              <a:endParaRPr lang="en-US" altLang="zh-TW" sz="1200" dirty="0">
                <a:solidFill>
                  <a:schemeClr val="accent1">
                    <a:lumMod val="75000"/>
                  </a:schemeClr>
                </a:solidFill>
                <a:latin typeface="Menlo" panose="020B0609030804020204" pitchFamily="49" charset="0"/>
              </a:endParaRP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b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r>
                <a:rPr lang="en-US" altLang="zh-TW" sz="1200" dirty="0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f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>
                  <a:solidFill>
                    <a:srgbClr val="56B6C2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>
                  <a:solidFill>
                    <a:srgbClr val="56B6C2"/>
                  </a:solidFill>
                  <a:latin typeface="Menlo" panose="020B0609030804020204" pitchFamily="49" charset="0"/>
                </a:rPr>
                <a:t>open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"</a:t>
              </a:r>
              <a:r>
                <a:rPr lang="en-US" altLang="zh-TW" sz="1200" dirty="0" err="1">
                  <a:solidFill>
                    <a:srgbClr val="98C379"/>
                  </a:solidFill>
                  <a:latin typeface="Menlo" panose="020B0609030804020204" pitchFamily="49" charset="0"/>
                </a:rPr>
                <a:t>data.json"</a:t>
              </a:r>
              <a:r>
                <a:rPr lang="en-US" altLang="zh-TW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,</a:t>
              </a:r>
              <a:r>
                <a:rPr lang="en-US" altLang="zh-TW" sz="1200" dirty="0" err="1">
                  <a:solidFill>
                    <a:srgbClr val="98C379"/>
                  </a:solidFill>
                  <a:latin typeface="Menlo" panose="020B0609030804020204" pitchFamily="49" charset="0"/>
                </a:rPr>
                <a:t>"r</a:t>
              </a:r>
              <a:r>
                <a:rPr lang="en-US" altLang="zh-TW" sz="1200" dirty="0">
                  <a:solidFill>
                    <a:srgbClr val="98C379"/>
                  </a:solidFill>
                  <a:latin typeface="Menlo" panose="020B0609030804020204" pitchFamily="49" charset="0"/>
                </a:rPr>
                <a:t>"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)</a:t>
              </a:r>
            </a:p>
            <a:p>
              <a:r>
                <a:rPr lang="en-US" altLang="zh-TW" sz="1200" dirty="0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data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>
                  <a:solidFill>
                    <a:srgbClr val="56B6C2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 err="1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f</a:t>
              </a:r>
              <a:r>
                <a:rPr lang="en-US" altLang="zh-TW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.</a:t>
              </a:r>
              <a:r>
                <a:rPr lang="en-US" altLang="zh-TW" sz="1200" dirty="0" err="1">
                  <a:solidFill>
                    <a:srgbClr val="61AFEF"/>
                  </a:solidFill>
                  <a:latin typeface="Menlo" panose="020B0609030804020204" pitchFamily="49" charset="0"/>
                </a:rPr>
                <a:t>read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()</a:t>
              </a:r>
            </a:p>
            <a:p>
              <a:r>
                <a:rPr lang="en-US" altLang="zh-TW" sz="1200" dirty="0" err="1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f</a:t>
              </a:r>
              <a:r>
                <a:rPr lang="en-US" altLang="zh-TW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.</a:t>
              </a:r>
              <a:r>
                <a:rPr lang="en-US" altLang="zh-TW" sz="1200" dirty="0" err="1">
                  <a:solidFill>
                    <a:srgbClr val="61AFEF"/>
                  </a:solidFill>
                  <a:latin typeface="Menlo" panose="020B0609030804020204" pitchFamily="49" charset="0"/>
                </a:rPr>
                <a:t>close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()</a:t>
              </a:r>
            </a:p>
            <a:p>
              <a:r>
                <a:rPr lang="en-US" altLang="zh-TW" sz="1200" dirty="0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data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>
                  <a:solidFill>
                    <a:srgbClr val="56B6C2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 err="1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json</a:t>
              </a:r>
              <a:r>
                <a:rPr lang="en-US" altLang="zh-TW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.</a:t>
              </a:r>
              <a:r>
                <a:rPr lang="en-US" altLang="zh-TW" sz="1200" dirty="0" err="1">
                  <a:solidFill>
                    <a:srgbClr val="61AFEF"/>
                  </a:solidFill>
                  <a:latin typeface="Menlo" panose="020B0609030804020204" pitchFamily="49" charset="0"/>
                </a:rPr>
                <a:t>loads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sz="1200" dirty="0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data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)</a:t>
              </a: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b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r>
                <a:rPr lang="en-US" altLang="zh-TW" sz="1200" dirty="0" err="1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db</a:t>
              </a:r>
              <a:r>
                <a:rPr lang="en-US" altLang="zh-TW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.</a:t>
              </a:r>
              <a:r>
                <a:rPr lang="en-US" altLang="zh-TW" sz="1200" dirty="0" err="1">
                  <a:solidFill>
                    <a:srgbClr val="61AFEF"/>
                  </a:solidFill>
                  <a:latin typeface="Menlo" panose="020B0609030804020204" pitchFamily="49" charset="0"/>
                </a:rPr>
                <a:t>insert_records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sz="1200" dirty="0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data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)</a:t>
              </a: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b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r>
                <a:rPr lang="en-US" altLang="zh-TW" sz="1200" dirty="0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count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>
                  <a:solidFill>
                    <a:srgbClr val="56B6C2"/>
                  </a:solidFill>
                  <a:latin typeface="Menlo" panose="020B0609030804020204" pitchFamily="49" charset="0"/>
                </a:rPr>
                <a:t>=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 </a:t>
              </a:r>
              <a:r>
                <a:rPr lang="en-US" altLang="zh-TW" sz="1200" dirty="0" err="1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db</a:t>
              </a:r>
              <a:r>
                <a:rPr lang="en-US" altLang="zh-TW" sz="1200" dirty="0" err="1">
                  <a:solidFill>
                    <a:srgbClr val="ABB2BF"/>
                  </a:solidFill>
                  <a:latin typeface="Menlo" panose="020B0609030804020204" pitchFamily="49" charset="0"/>
                </a:rPr>
                <a:t>.</a:t>
              </a:r>
              <a:r>
                <a:rPr lang="en-US" altLang="zh-TW" sz="1200" dirty="0" err="1">
                  <a:solidFill>
                    <a:srgbClr val="61AFEF"/>
                  </a:solidFill>
                  <a:latin typeface="Menlo" panose="020B0609030804020204" pitchFamily="49" charset="0"/>
                </a:rPr>
                <a:t>get_current_data_count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()</a:t>
              </a:r>
            </a:p>
            <a:p>
              <a:b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</a:br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r>
                <a:rPr lang="en-US" altLang="zh-TW" sz="1200" dirty="0">
                  <a:solidFill>
                    <a:srgbClr val="56B6C2"/>
                  </a:solidFill>
                  <a:latin typeface="Menlo" panose="020B0609030804020204" pitchFamily="49" charset="0"/>
                </a:rPr>
                <a:t>print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(</a:t>
              </a:r>
              <a:r>
                <a:rPr lang="en-US" altLang="zh-TW" sz="1200" dirty="0">
                  <a:solidFill>
                    <a:schemeClr val="accent1">
                      <a:lumMod val="75000"/>
                    </a:schemeClr>
                  </a:solidFill>
                  <a:latin typeface="Menlo" panose="020B0609030804020204" pitchFamily="49" charset="0"/>
                </a:rPr>
                <a:t>count</a:t>
              </a:r>
              <a:r>
                <a:rPr lang="en-US" altLang="zh-TW" sz="1200" dirty="0">
                  <a:solidFill>
                    <a:srgbClr val="ABB2BF"/>
                  </a:solidFill>
                  <a:latin typeface="Menlo" panose="020B0609030804020204" pitchFamily="49" charset="0"/>
                </a:rPr>
                <a:t>)</a:t>
              </a: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  <a:p>
              <a:endPara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endParaRPr>
            </a:p>
          </p:txBody>
        </p:sp>
        <p:grpSp>
          <p:nvGrpSpPr>
            <p:cNvPr id="42" name="群組 41">
              <a:extLst>
                <a:ext uri="{FF2B5EF4-FFF2-40B4-BE49-F238E27FC236}">
                  <a16:creationId xmlns:a16="http://schemas.microsoft.com/office/drawing/2014/main" id="{FB1D4BBA-E7AA-EE4E-A31E-966A63F43DB2}"/>
                </a:ext>
              </a:extLst>
            </p:cNvPr>
            <p:cNvGrpSpPr/>
            <p:nvPr/>
          </p:nvGrpSpPr>
          <p:grpSpPr>
            <a:xfrm>
              <a:off x="602579" y="1268760"/>
              <a:ext cx="3465365" cy="4380299"/>
              <a:chOff x="314547" y="1282227"/>
              <a:chExt cx="3465365" cy="4380299"/>
            </a:xfrm>
          </p:grpSpPr>
          <p:cxnSp>
            <p:nvCxnSpPr>
              <p:cNvPr id="4" name="直線接點 3">
                <a:extLst>
                  <a:ext uri="{FF2B5EF4-FFF2-40B4-BE49-F238E27FC236}">
                    <a16:creationId xmlns:a16="http://schemas.microsoft.com/office/drawing/2014/main" id="{BF5747E2-2007-AA4E-BC89-0BF0DB3759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528" y="1844824"/>
                <a:ext cx="2880320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線箭頭接點 8">
                <a:extLst>
                  <a:ext uri="{FF2B5EF4-FFF2-40B4-BE49-F238E27FC236}">
                    <a16:creationId xmlns:a16="http://schemas.microsoft.com/office/drawing/2014/main" id="{15644636-2DD3-204B-AA66-D5E756EEF4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528" y="1282227"/>
                <a:ext cx="0" cy="58007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箭頭接點 12">
                <a:extLst>
                  <a:ext uri="{FF2B5EF4-FFF2-40B4-BE49-F238E27FC236}">
                    <a16:creationId xmlns:a16="http://schemas.microsoft.com/office/drawing/2014/main" id="{18A3483D-CE48-4D47-9538-FF078582A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528" y="2722387"/>
                <a:ext cx="0" cy="34657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箭頭接點 15">
                <a:extLst>
                  <a:ext uri="{FF2B5EF4-FFF2-40B4-BE49-F238E27FC236}">
                    <a16:creationId xmlns:a16="http://schemas.microsoft.com/office/drawing/2014/main" id="{1EA5E0B6-D397-2C42-8033-D88EF5F008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528" y="3586507"/>
                <a:ext cx="0" cy="33155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箭頭接點 16">
                <a:extLst>
                  <a:ext uri="{FF2B5EF4-FFF2-40B4-BE49-F238E27FC236}">
                    <a16:creationId xmlns:a16="http://schemas.microsoft.com/office/drawing/2014/main" id="{90E9294F-DD95-0549-83A5-B3E877E65C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528" y="4276011"/>
                <a:ext cx="0" cy="1386515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7F8AED2B-893C-114A-954B-6E3D17BCF0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47" y="2722387"/>
                <a:ext cx="2817293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8D3A8610-D717-1542-A61D-89298A841B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47" y="3057459"/>
                <a:ext cx="2889301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線接點 19">
                <a:extLst>
                  <a:ext uri="{FF2B5EF4-FFF2-40B4-BE49-F238E27FC236}">
                    <a16:creationId xmlns:a16="http://schemas.microsoft.com/office/drawing/2014/main" id="{636CDF8A-80BD-C343-BF4D-5D6BEB6C51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47" y="3586483"/>
                <a:ext cx="2817293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B7B6A9CE-37F9-554B-A26B-6A721A043C6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0998" y="4276011"/>
                <a:ext cx="3398914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線箭頭接點 22">
                <a:extLst>
                  <a:ext uri="{FF2B5EF4-FFF2-40B4-BE49-F238E27FC236}">
                    <a16:creationId xmlns:a16="http://schemas.microsoft.com/office/drawing/2014/main" id="{971BBCE6-A976-2541-A3D7-F4DC6E32F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1862298"/>
                <a:ext cx="0" cy="86008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箭頭接點 24">
                <a:extLst>
                  <a:ext uri="{FF2B5EF4-FFF2-40B4-BE49-F238E27FC236}">
                    <a16:creationId xmlns:a16="http://schemas.microsoft.com/office/drawing/2014/main" id="{9A10AA91-7917-E14F-8005-AAAD671997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03848" y="3068960"/>
                <a:ext cx="0" cy="45433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直線接點 30">
                <a:extLst>
                  <a:ext uri="{FF2B5EF4-FFF2-40B4-BE49-F238E27FC236}">
                    <a16:creationId xmlns:a16="http://schemas.microsoft.com/office/drawing/2014/main" id="{963A071E-19DE-8440-B17D-0F5CE96A98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4547" y="3918062"/>
                <a:ext cx="3465365" cy="0"/>
              </a:xfrm>
              <a:prstGeom prst="line">
                <a:avLst/>
              </a:prstGeom>
              <a:ln w="28575"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線箭頭接點 31">
                <a:extLst>
                  <a:ext uri="{FF2B5EF4-FFF2-40B4-BE49-F238E27FC236}">
                    <a16:creationId xmlns:a16="http://schemas.microsoft.com/office/drawing/2014/main" id="{9794F57C-EDDB-1948-B76C-03C8E11BD4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9912" y="3918062"/>
                <a:ext cx="0" cy="35794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4" name="群組 63">
            <a:extLst>
              <a:ext uri="{FF2B5EF4-FFF2-40B4-BE49-F238E27FC236}">
                <a16:creationId xmlns:a16="http://schemas.microsoft.com/office/drawing/2014/main" id="{FF99D7A1-EA27-5F4D-B0E0-7DEF65ADA25B}"/>
              </a:ext>
            </a:extLst>
          </p:cNvPr>
          <p:cNvGrpSpPr/>
          <p:nvPr/>
        </p:nvGrpSpPr>
        <p:grpSpPr>
          <a:xfrm>
            <a:off x="4604161" y="1179763"/>
            <a:ext cx="4281479" cy="4264744"/>
            <a:chOff x="4738708" y="1196752"/>
            <a:chExt cx="4281479" cy="4264744"/>
          </a:xfrm>
        </p:grpSpPr>
        <p:cxnSp>
          <p:nvCxnSpPr>
            <p:cNvPr id="52" name="直線箭頭接點 51">
              <a:extLst>
                <a:ext uri="{FF2B5EF4-FFF2-40B4-BE49-F238E27FC236}">
                  <a16:creationId xmlns:a16="http://schemas.microsoft.com/office/drawing/2014/main" id="{F425F8A8-589F-B343-99BD-AAF6D022FE15}"/>
                </a:ext>
              </a:extLst>
            </p:cNvPr>
            <p:cNvCxnSpPr>
              <a:cxnSpLocks/>
            </p:cNvCxnSpPr>
            <p:nvPr/>
          </p:nvCxnSpPr>
          <p:spPr>
            <a:xfrm>
              <a:off x="4738708" y="1196752"/>
              <a:ext cx="0" cy="4264744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箭頭接點 53">
              <a:extLst>
                <a:ext uri="{FF2B5EF4-FFF2-40B4-BE49-F238E27FC236}">
                  <a16:creationId xmlns:a16="http://schemas.microsoft.com/office/drawing/2014/main" id="{DAB8D5DC-EE53-B54A-920B-0259351CE931}"/>
                </a:ext>
              </a:extLst>
            </p:cNvPr>
            <p:cNvCxnSpPr>
              <a:cxnSpLocks/>
            </p:cNvCxnSpPr>
            <p:nvPr/>
          </p:nvCxnSpPr>
          <p:spPr>
            <a:xfrm>
              <a:off x="4860032" y="2180003"/>
              <a:ext cx="3312368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箭頭接點 55">
              <a:extLst>
                <a:ext uri="{FF2B5EF4-FFF2-40B4-BE49-F238E27FC236}">
                  <a16:creationId xmlns:a16="http://schemas.microsoft.com/office/drawing/2014/main" id="{AA7A6C97-050F-2A4F-B781-F8311899EE5E}"/>
                </a:ext>
              </a:extLst>
            </p:cNvPr>
            <p:cNvCxnSpPr>
              <a:cxnSpLocks/>
            </p:cNvCxnSpPr>
            <p:nvPr/>
          </p:nvCxnSpPr>
          <p:spPr>
            <a:xfrm>
              <a:off x="4860032" y="3806029"/>
              <a:ext cx="3312368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箭頭接點 56">
              <a:extLst>
                <a:ext uri="{FF2B5EF4-FFF2-40B4-BE49-F238E27FC236}">
                  <a16:creationId xmlns:a16="http://schemas.microsoft.com/office/drawing/2014/main" id="{6619881E-E51A-994C-B980-771BB5255AFC}"/>
                </a:ext>
              </a:extLst>
            </p:cNvPr>
            <p:cNvCxnSpPr>
              <a:cxnSpLocks/>
            </p:cNvCxnSpPr>
            <p:nvPr/>
          </p:nvCxnSpPr>
          <p:spPr>
            <a:xfrm>
              <a:off x="4860032" y="4886149"/>
              <a:ext cx="3312368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Shape 201">
              <a:extLst>
                <a:ext uri="{FF2B5EF4-FFF2-40B4-BE49-F238E27FC236}">
                  <a16:creationId xmlns:a16="http://schemas.microsoft.com/office/drawing/2014/main" id="{09F4BCDE-CEE0-B04A-AC25-61563B03A6D9}"/>
                </a:ext>
              </a:extLst>
            </p:cNvPr>
            <p:cNvSpPr txBox="1"/>
            <p:nvPr/>
          </p:nvSpPr>
          <p:spPr>
            <a:xfrm flipH="1">
              <a:off x="6271924" y="1861813"/>
              <a:ext cx="2748263" cy="38475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lnSpc>
                  <a:spcPct val="150000"/>
                </a:lnSpc>
                <a:buSzPct val="100000"/>
              </a:pPr>
              <a:r>
                <a:rPr lang="en-US" altLang="zh-TW" sz="1200" dirty="0">
                  <a:solidFill>
                    <a:schemeClr val="accent2"/>
                  </a:solidFill>
                  <a:latin typeface="Noto Sans CJK TC Regular" pitchFamily="34" charset="-120"/>
                  <a:ea typeface="Noto Sans CJK TC Regular" pitchFamily="34" charset="-120"/>
                </a:rPr>
                <a:t>A </a:t>
              </a:r>
              <a:r>
                <a:rPr lang="zh-CN" altLang="en-US" sz="1200" dirty="0">
                  <a:solidFill>
                    <a:schemeClr val="accent2"/>
                  </a:solidFill>
                  <a:latin typeface="Noto Sans CJK TC Regular" pitchFamily="34" charset="-120"/>
                  <a:ea typeface="Noto Sans CJK TC Regular" pitchFamily="34" charset="-120"/>
                </a:rPr>
                <a:t>段執行完</a:t>
              </a:r>
              <a:r>
                <a:rPr lang="en-US" altLang="zh-CN" sz="1200" dirty="0">
                  <a:solidFill>
                    <a:schemeClr val="accent2"/>
                  </a:solidFill>
                  <a:latin typeface="Noto Sans CJK TC Regular" pitchFamily="34" charset="-120"/>
                  <a:ea typeface="Noto Sans CJK TC Regular" pitchFamily="34" charset="-120"/>
                </a:rPr>
                <a:t> , </a:t>
              </a:r>
              <a:r>
                <a:rPr lang="zh-CN" altLang="en-US" sz="1200" dirty="0">
                  <a:solidFill>
                    <a:schemeClr val="accent2"/>
                  </a:solidFill>
                  <a:latin typeface="Noto Sans CJK TC Regular" pitchFamily="34" charset="-120"/>
                  <a:ea typeface="Noto Sans CJK TC Regular" pitchFamily="34" charset="-120"/>
                </a:rPr>
                <a:t>執行</a:t>
              </a:r>
              <a:r>
                <a:rPr lang="en-US" altLang="zh-CN" sz="1200" dirty="0">
                  <a:solidFill>
                    <a:schemeClr val="accent2"/>
                  </a:solidFill>
                  <a:latin typeface="Noto Sans CJK TC Regular" pitchFamily="34" charset="-120"/>
                  <a:ea typeface="Noto Sans CJK TC Regular" pitchFamily="34" charset="-120"/>
                </a:rPr>
                <a:t> A</a:t>
              </a:r>
              <a:r>
                <a:rPr lang="zh-TW" altLang="en-US" sz="1200" dirty="0">
                  <a:solidFill>
                    <a:schemeClr val="accent2"/>
                  </a:solidFill>
                  <a:latin typeface="Noto Sans CJK TC Regular" pitchFamily="34" charset="-120"/>
                  <a:ea typeface="Noto Sans CJK TC Regular" pitchFamily="34" charset="-120"/>
                </a:rPr>
                <a:t> 的</a:t>
              </a:r>
              <a:r>
                <a:rPr lang="en-US" altLang="zh-CN" sz="1200" dirty="0">
                  <a:solidFill>
                    <a:schemeClr val="accent2"/>
                  </a:solidFill>
                  <a:latin typeface="Noto Sans CJK TC Regular" pitchFamily="34" charset="-120"/>
                  <a:ea typeface="Noto Sans CJK TC Regular" pitchFamily="34" charset="-120"/>
                </a:rPr>
                <a:t> callback </a:t>
              </a:r>
              <a:r>
                <a:rPr lang="en-US" altLang="zh-CN" sz="1200" dirty="0" err="1">
                  <a:solidFill>
                    <a:schemeClr val="accent2"/>
                  </a:solidFill>
                  <a:latin typeface="Noto Sans CJK TC Regular" pitchFamily="34" charset="-120"/>
                  <a:ea typeface="Noto Sans CJK TC Regular" pitchFamily="34" charset="-120"/>
                </a:rPr>
                <a:t>func</a:t>
              </a:r>
              <a:r>
                <a:rPr lang="en-US" altLang="zh-CN" sz="1200" dirty="0">
                  <a:solidFill>
                    <a:schemeClr val="accent2"/>
                  </a:solidFill>
                  <a:latin typeface="Noto Sans CJK TC Regular" pitchFamily="34" charset="-120"/>
                  <a:ea typeface="Noto Sans CJK TC Regular" pitchFamily="34" charset="-120"/>
                </a:rPr>
                <a:t>.</a:t>
              </a:r>
              <a:endParaRPr lang="en-US" altLang="zh-TW" sz="1200" dirty="0">
                <a:solidFill>
                  <a:schemeClr val="accent2"/>
                </a:solidFill>
                <a:latin typeface="Noto Sans CJK TC Regular" pitchFamily="34" charset="-120"/>
                <a:ea typeface="Noto Sans CJK TC Regular" pitchFamily="34" charset="-120"/>
              </a:endParaRPr>
            </a:p>
          </p:txBody>
        </p:sp>
      </p:grpSp>
      <p:pic>
        <p:nvPicPr>
          <p:cNvPr id="65" name="圖片 64">
            <a:extLst>
              <a:ext uri="{FF2B5EF4-FFF2-40B4-BE49-F238E27FC236}">
                <a16:creationId xmlns:a16="http://schemas.microsoft.com/office/drawing/2014/main" id="{1B867E66-D820-3A4C-919F-BE9F912A8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neDrawing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34317" y="5157192"/>
            <a:ext cx="417603" cy="417603"/>
          </a:xfrm>
          <a:prstGeom prst="rect">
            <a:avLst/>
          </a:prstGeom>
        </p:spPr>
      </p:pic>
      <p:pic>
        <p:nvPicPr>
          <p:cNvPr id="67" name="圖片 66">
            <a:extLst>
              <a:ext uri="{FF2B5EF4-FFF2-40B4-BE49-F238E27FC236}">
                <a16:creationId xmlns:a16="http://schemas.microsoft.com/office/drawing/2014/main" id="{4E47F4A8-6FB7-9A41-B1E8-02E0F62A4C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44408" y="5149597"/>
            <a:ext cx="425198" cy="42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617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8E2C6A9E-EB22-5A4B-9E0A-EA12C5D7006B}"/>
              </a:ext>
            </a:extLst>
          </p:cNvPr>
          <p:cNvSpPr/>
          <p:nvPr/>
        </p:nvSpPr>
        <p:spPr>
          <a:xfrm>
            <a:off x="1583668" y="1666717"/>
            <a:ext cx="5976664" cy="418576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"fs"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router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"/data"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'data.json'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"utf8"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strData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pPr lvl="2"/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  if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){ </a:t>
            </a:r>
          </a:p>
          <a:p>
            <a:pPr lvl="2"/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	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pPr lvl="2"/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  };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	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strData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   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objData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strData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objData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});</a:t>
            </a: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81514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callback function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5CA2E980-CEB4-2048-AA1B-5638A6E86032}"/>
              </a:ext>
            </a:extLst>
          </p:cNvPr>
          <p:cNvSpPr txBox="1"/>
          <p:nvPr/>
        </p:nvSpPr>
        <p:spPr>
          <a:xfrm flipH="1">
            <a:off x="539552" y="800399"/>
            <a:ext cx="8223450" cy="5539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若該段程式完成</a:t>
            </a:r>
            <a:r>
              <a:rPr lang="en-US" altLang="zh-TW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則執行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回呼函式</a:t>
            </a:r>
            <a:r>
              <a:rPr lang="en-US" altLang="zh-CN" sz="20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(callback function)</a:t>
            </a:r>
            <a:r>
              <a:rPr lang="en-US" altLang="zh-CN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作為後續處理</a:t>
            </a:r>
            <a:endParaRPr lang="en-US" altLang="zh-TW" sz="20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4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id="{AE9656E4-4BB9-D94E-A274-0B38CDB4FC0B}"/>
              </a:ext>
            </a:extLst>
          </p:cNvPr>
          <p:cNvCxnSpPr>
            <a:cxnSpLocks/>
          </p:cNvCxnSpPr>
          <p:nvPr/>
        </p:nvCxnSpPr>
        <p:spPr>
          <a:xfrm>
            <a:off x="5292080" y="1354397"/>
            <a:ext cx="792088" cy="1354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599222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81514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callback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太多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, 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就會形成慘烈的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callback hell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67847B2-E9C2-F042-B025-1BCFD692AD2C}"/>
              </a:ext>
            </a:extLst>
          </p:cNvPr>
          <p:cNvSpPr/>
          <p:nvPr/>
        </p:nvSpPr>
        <p:spPr>
          <a:xfrm>
            <a:off x="1062235" y="933683"/>
            <a:ext cx="7019530" cy="52629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“data1.json”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		</a:t>
            </a:r>
            <a:r>
              <a:rPr lang="en-US" altLang="zh-TW" sz="1200" dirty="0">
                <a:solidFill>
                  <a:srgbClr val="0070C0"/>
                </a:solidFill>
                <a:latin typeface="Menlo" panose="020B0609030804020204" pitchFamily="49" charset="0"/>
              </a:rPr>
              <a:t>     // </a:t>
            </a:r>
            <a:r>
              <a:rPr lang="zh-CN" altLang="en-US" sz="12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您需要更優雅的寫法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"data2.json"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"data3.json"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data3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"data4.json"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data4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"data5.json"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data5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"data6.json"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data6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"data7.json"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data7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"data8.json"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data8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"data9.json"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data9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"data10.json"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data10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pPr lvl="3"/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	 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allData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[</a:t>
            </a:r>
          </a:p>
          <a:p>
            <a:pPr lvl="3"/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	    data1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data3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data4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data5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pPr lvl="3"/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	    data6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data7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data8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data9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data10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pPr lvl="3"/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	  ];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       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db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insertData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allData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 ... });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  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25200177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815144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改良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1: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CN" sz="2800" b="1" dirty="0" err="1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readFileSync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1E26DBB-0CAF-1747-A450-BF9EADC1CB77}"/>
              </a:ext>
            </a:extLst>
          </p:cNvPr>
          <p:cNvSpPr/>
          <p:nvPr/>
        </p:nvSpPr>
        <p:spPr>
          <a:xfrm>
            <a:off x="928327" y="1012954"/>
            <a:ext cx="7056784" cy="48320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Async.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"data1.json"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"utf8"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d1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"data2.json"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"utf8"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d2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"data3.json"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"utf8"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d3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       	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	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	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  });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});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i="1" dirty="0">
                <a:solidFill>
                  <a:srgbClr val="7F848E"/>
                </a:solidFill>
                <a:latin typeface="Menlo" panose="020B0609030804020204" pitchFamily="49" charset="0"/>
              </a:rPr>
              <a:t>// Sync.</a:t>
            </a: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readFileSync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"data1.json"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"utf8"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readFileSync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"data2.json"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"utf8"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readFileSync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"data3.json"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"utf8"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d1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d3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).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7063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Pictures.</a:t>
            </a:r>
            <a:endParaRPr 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438A24-4140-D447-ADE5-4CB2FB381DD2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1B827E-9FBF-5247-862B-43063EA2D46C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pic>
        <p:nvPicPr>
          <p:cNvPr id="9" name="Google Shape;816;p48">
            <a:extLst>
              <a:ext uri="{FF2B5EF4-FFF2-40B4-BE49-F238E27FC236}">
                <a16:creationId xmlns:a16="http://schemas.microsoft.com/office/drawing/2014/main" id="{690D3A79-FA43-2E4F-8888-1D250BA2876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3297" y="1464623"/>
            <a:ext cx="2007434" cy="263849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Google Shape;817;p48">
            <a:extLst>
              <a:ext uri="{FF2B5EF4-FFF2-40B4-BE49-F238E27FC236}">
                <a16:creationId xmlns:a16="http://schemas.microsoft.com/office/drawing/2014/main" id="{C0FFC14D-D4FB-8740-B582-A56C51DEFD2A}"/>
              </a:ext>
            </a:extLst>
          </p:cNvPr>
          <p:cNvPicPr preferRelativeResize="0"/>
          <p:nvPr/>
        </p:nvPicPr>
        <p:blipFill rotWithShape="1">
          <a:blip r:embed="rId4">
            <a:alphaModFix/>
            <a:duotone>
              <a:prstClr val="black"/>
              <a:schemeClr val="accent2">
                <a:lumMod val="75000"/>
                <a:tint val="45000"/>
                <a:satMod val="400000"/>
              </a:schemeClr>
            </a:duotone>
          </a:blip>
          <a:srcRect/>
          <a:stretch/>
        </p:blipFill>
        <p:spPr>
          <a:xfrm rot="10800000">
            <a:off x="3395816" y="2180279"/>
            <a:ext cx="1302711" cy="1046053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  <p:sp>
        <p:nvSpPr>
          <p:cNvPr id="11" name="Google Shape;818;p48">
            <a:extLst>
              <a:ext uri="{FF2B5EF4-FFF2-40B4-BE49-F238E27FC236}">
                <a16:creationId xmlns:a16="http://schemas.microsoft.com/office/drawing/2014/main" id="{2DC20764-7DCE-F342-9F06-BC55EDD7C40D}"/>
              </a:ext>
            </a:extLst>
          </p:cNvPr>
          <p:cNvSpPr/>
          <p:nvPr/>
        </p:nvSpPr>
        <p:spPr>
          <a:xfrm>
            <a:off x="780687" y="5404601"/>
            <a:ext cx="2595332" cy="71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zh-CN" altLang="en-US" sz="3500" b="1" dirty="0"/>
              <a:t>一日擺地攤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20;p48">
            <a:extLst>
              <a:ext uri="{FF2B5EF4-FFF2-40B4-BE49-F238E27FC236}">
                <a16:creationId xmlns:a16="http://schemas.microsoft.com/office/drawing/2014/main" id="{5B22EC9E-049A-274E-9D68-C823E828A902}"/>
              </a:ext>
            </a:extLst>
          </p:cNvPr>
          <p:cNvSpPr/>
          <p:nvPr/>
        </p:nvSpPr>
        <p:spPr>
          <a:xfrm>
            <a:off x="3307085" y="1237754"/>
            <a:ext cx="2352368" cy="71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-US" sz="32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慶生</a:t>
            </a:r>
            <a:r>
              <a:rPr lang="zh-CN" altLang="en-US" sz="32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系列</a:t>
            </a:r>
            <a:endParaRPr sz="1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822;p48">
            <a:extLst>
              <a:ext uri="{FF2B5EF4-FFF2-40B4-BE49-F238E27FC236}">
                <a16:creationId xmlns:a16="http://schemas.microsoft.com/office/drawing/2014/main" id="{906D90B3-B279-CE41-9DE9-06A2765F200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9559806">
            <a:off x="2745545" y="4846943"/>
            <a:ext cx="1645654" cy="127001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572C409-6486-4D4B-917B-ECA9B93D0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5652" y="4005111"/>
            <a:ext cx="3698631" cy="208048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FF07CE9-592F-BC4A-A85F-058993EBCD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4088" y="931559"/>
            <a:ext cx="3331423" cy="249744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220912250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9" y="246402"/>
            <a:ext cx="361493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改良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2: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使用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Promise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0F62436-C06D-124C-927B-8B849CF147B1}"/>
              </a:ext>
            </a:extLst>
          </p:cNvPr>
          <p:cNvSpPr/>
          <p:nvPr/>
        </p:nvSpPr>
        <p:spPr>
          <a:xfrm>
            <a:off x="755576" y="908720"/>
            <a:ext cx="4751653" cy="23083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</a:t>
            </a:r>
            <a:r>
              <a:rPr lang="zh-CN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包成</a:t>
            </a:r>
            <a:r>
              <a:rPr lang="en-US" altLang="zh-CN" sz="1200" i="1" dirty="0">
                <a:solidFill>
                  <a:srgbClr val="7F848E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Promise 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readFilePromise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dataPath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return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new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Promise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resolve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reject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  <a:endParaRPr lang="en-US" altLang="zh-TW" sz="1200" dirty="0">
              <a:solidFill>
                <a:srgbClr val="E06C75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fs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dataPath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"utf8"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data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   if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        reject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}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        resolve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D19A66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parse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};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B6B1777-15D7-BB46-8360-83C6FB378F7E}"/>
              </a:ext>
            </a:extLst>
          </p:cNvPr>
          <p:cNvSpPr/>
          <p:nvPr/>
        </p:nvSpPr>
        <p:spPr>
          <a:xfrm>
            <a:off x="4283968" y="2420888"/>
            <a:ext cx="4608505" cy="341632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[];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readFilePromise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"data1.json"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d1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data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push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	return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readFilePromise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"data2.json"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d2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data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push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	return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readFilePromise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"data3.json"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d3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	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data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push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d3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	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data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	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});</a:t>
            </a:r>
          </a:p>
        </p:txBody>
      </p:sp>
    </p:spTree>
    <p:extLst>
      <p:ext uri="{BB962C8B-B14F-4D97-AF65-F5344CB8AC3E}">
        <p14:creationId xmlns:p14="http://schemas.microsoft.com/office/powerpoint/2010/main" val="13189468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何謂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Promise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C85ED6-9C5B-A444-A581-3DC622C05DDB}"/>
              </a:ext>
            </a:extLst>
          </p:cNvPr>
          <p:cNvSpPr/>
          <p:nvPr/>
        </p:nvSpPr>
        <p:spPr>
          <a:xfrm>
            <a:off x="611560" y="832570"/>
            <a:ext cx="8280920" cy="2263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專門用來處理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6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非同步事件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的一種物件</a:t>
            </a: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有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Pending / Fulfilled / Rejected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三種狀態</a:t>
            </a: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Promise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參數為</a:t>
            </a:r>
            <a:r>
              <a:rPr lang="en-US" altLang="zh-CN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function ,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並用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resolve / reject 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定義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成功</a:t>
            </a:r>
            <a:r>
              <a:rPr lang="en-US" altLang="zh-CN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/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失敗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的狀態</a:t>
            </a: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EB56A5F-6852-2B47-9754-CC0FB12313E3}"/>
              </a:ext>
            </a:extLst>
          </p:cNvPr>
          <p:cNvSpPr/>
          <p:nvPr/>
        </p:nvSpPr>
        <p:spPr>
          <a:xfrm>
            <a:off x="1259632" y="1577770"/>
            <a:ext cx="5688632" cy="69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成功</a:t>
            </a:r>
            <a:r>
              <a:rPr lang="zh-TW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(fulfilled)  -&gt;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執行</a:t>
            </a:r>
            <a:r>
              <a:rPr lang="zh-TW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.then( ... )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區塊</a:t>
            </a:r>
            <a:endParaRPr lang="en-US" altLang="zh-CN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失敗</a:t>
            </a:r>
            <a:r>
              <a: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(rejected) -&gt;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執行</a:t>
            </a:r>
            <a:r>
              <a:rPr lang="zh-TW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.catch( ... )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區塊</a:t>
            </a:r>
            <a:r>
              <a:rPr lang="zh-TW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(.then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亦可以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  <a:endParaRPr lang="en-US" altLang="zh-CN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5C60108-BFA4-C74B-B35A-79791294A73C}"/>
              </a:ext>
            </a:extLst>
          </p:cNvPr>
          <p:cNvSpPr/>
          <p:nvPr/>
        </p:nvSpPr>
        <p:spPr>
          <a:xfrm>
            <a:off x="1259632" y="2657890"/>
            <a:ext cx="7439520" cy="69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resolve(data)    -&gt;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將</a:t>
            </a:r>
            <a:r>
              <a:rPr lang="zh-TW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Promise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狀態轉為</a:t>
            </a:r>
            <a:r>
              <a:rPr lang="zh-TW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成功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並將</a:t>
            </a:r>
            <a:r>
              <a: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data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拋給</a:t>
            </a:r>
            <a:r>
              <a: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.then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執行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zh-CN" altLang="en-US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reject(data)       -&gt;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將</a:t>
            </a:r>
            <a:r>
              <a:rPr lang="zh-TW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Promise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狀態轉為</a:t>
            </a:r>
            <a:r>
              <a: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失敗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並將</a:t>
            </a:r>
            <a:r>
              <a: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data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拋給</a:t>
            </a:r>
            <a:r>
              <a:rPr lang="en-US" altLang="zh-CN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.catch </a:t>
            </a:r>
            <a:r>
              <a:rPr lang="zh-CN" altLang="en-US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執行</a:t>
            </a:r>
            <a:r>
              <a:rPr lang="en-US" altLang="zh-TW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CN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BA27616-8ACE-A543-8744-D40CC140812D}"/>
              </a:ext>
            </a:extLst>
          </p:cNvPr>
          <p:cNvSpPr/>
          <p:nvPr/>
        </p:nvSpPr>
        <p:spPr>
          <a:xfrm>
            <a:off x="803784" y="3765154"/>
            <a:ext cx="3960440" cy="2154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flipCoin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()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return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new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Promise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resolve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reject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setTimeout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(()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   if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Math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56B6C2"/>
                </a:solidFill>
                <a:latin typeface="Menlo" panose="020B0609030804020204" pitchFamily="49" charset="0"/>
              </a:rPr>
              <a:t>random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&gt;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0.5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){</a:t>
            </a:r>
          </a:p>
          <a:p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          resolve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200" dirty="0">
                <a:solidFill>
                  <a:srgbClr val="98C379"/>
                </a:solidFill>
                <a:latin typeface="Menlo" panose="020B0609030804020204" pitchFamily="49" charset="0"/>
              </a:rPr>
              <a:t>上課！！！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}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else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          reject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200" dirty="0">
                <a:solidFill>
                  <a:srgbClr val="98C379"/>
                </a:solidFill>
                <a:latin typeface="Menlo" panose="020B0609030804020204" pitchFamily="49" charset="0"/>
              </a:rPr>
              <a:t>翹課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-.-"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}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},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200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5BBD5F7-43F6-AC43-A2B6-EE4F36A7BED4}"/>
              </a:ext>
            </a:extLst>
          </p:cNvPr>
          <p:cNvSpPr/>
          <p:nvPr/>
        </p:nvSpPr>
        <p:spPr>
          <a:xfrm>
            <a:off x="5292080" y="4113552"/>
            <a:ext cx="2952328" cy="14157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flipCoin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  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});</a:t>
            </a:r>
          </a:p>
        </p:txBody>
      </p:sp>
    </p:spTree>
    <p:extLst>
      <p:ext uri="{BB962C8B-B14F-4D97-AF65-F5344CB8AC3E}">
        <p14:creationId xmlns:p14="http://schemas.microsoft.com/office/powerpoint/2010/main" val="103380996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Promise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一些機制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7C85ED6-9C5B-A444-A581-3DC622C05DDB}"/>
              </a:ext>
            </a:extLst>
          </p:cNvPr>
          <p:cNvSpPr/>
          <p:nvPr/>
        </p:nvSpPr>
        <p:spPr>
          <a:xfrm>
            <a:off x="611560" y="832570"/>
            <a:ext cx="8280920" cy="189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可使用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.then() .then() .then() ... , 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一層層處理</a:t>
            </a: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僅開頭需使用</a:t>
            </a:r>
            <a:r>
              <a:rPr lang="en-US" altLang="zh-CN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Promise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物件</a:t>
            </a:r>
            <a:r>
              <a:rPr lang="en-US" altLang="zh-CN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之後可回傳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(return)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任意值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Promise.all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([ p1 , p2 , p3 , ..]) ,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可作平行處理</a:t>
            </a:r>
            <a:r>
              <a:rPr lang="en-US" altLang="zh-CN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等待</a:t>
            </a:r>
            <a:r>
              <a:rPr lang="en-US" altLang="zh-CN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全部任務完成</a:t>
            </a:r>
            <a:r>
              <a:rPr lang="en-US" altLang="zh-CN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後</a:t>
            </a: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才會進入到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.then()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中做後續處理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0469954-792A-EC40-A33B-13D2B9CFC614}"/>
              </a:ext>
            </a:extLst>
          </p:cNvPr>
          <p:cNvSpPr/>
          <p:nvPr/>
        </p:nvSpPr>
        <p:spPr>
          <a:xfrm>
            <a:off x="779861" y="2708918"/>
            <a:ext cx="4572000" cy="34778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flipCoin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()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.</a:t>
            </a:r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i="1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E5C07B"/>
                </a:solidFill>
                <a:latin typeface="Menlo" panose="020B0609030804020204" pitchFamily="49" charset="0"/>
              </a:rPr>
              <a:t>       </a:t>
            </a:r>
            <a:r>
              <a:rPr lang="en-US" altLang="zh-TW" sz="11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       return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"-&gt; </a:t>
            </a:r>
            <a:r>
              <a:rPr lang="zh-TW" altLang="en-US" sz="1100" dirty="0">
                <a:solidFill>
                  <a:srgbClr val="98C379"/>
                </a:solidFill>
                <a:latin typeface="Menlo" panose="020B0609030804020204" pitchFamily="49" charset="0"/>
              </a:rPr>
              <a:t>雖然都起床了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})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.</a:t>
            </a:r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i="1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E5C07B"/>
                </a:solidFill>
                <a:latin typeface="Menlo" panose="020B0609030804020204" pitchFamily="49" charset="0"/>
              </a:rPr>
              <a:t>       </a:t>
            </a:r>
            <a:r>
              <a:rPr lang="en-US" altLang="zh-TW" sz="11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       return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"-&gt; </a:t>
            </a:r>
            <a:r>
              <a:rPr lang="zh-TW" altLang="en-US" sz="1100" dirty="0">
                <a:solidFill>
                  <a:srgbClr val="98C379"/>
                </a:solidFill>
                <a:latin typeface="Menlo" panose="020B0609030804020204" pitchFamily="49" charset="0"/>
              </a:rPr>
              <a:t>昨天太晚睡 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,</a:t>
            </a:r>
            <a:r>
              <a:rPr lang="zh-TW" altLang="en-US" sz="1100" dirty="0">
                <a:solidFill>
                  <a:srgbClr val="98C379"/>
                </a:solidFill>
                <a:latin typeface="Menlo" panose="020B0609030804020204" pitchFamily="49" charset="0"/>
              </a:rPr>
              <a:t>還是再睡一點吧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})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.</a:t>
            </a:r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i="1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E5C07B"/>
                </a:solidFill>
                <a:latin typeface="Menlo" panose="020B0609030804020204" pitchFamily="49" charset="0"/>
              </a:rPr>
              <a:t>       </a:t>
            </a:r>
            <a:r>
              <a:rPr lang="en-US" altLang="zh-TW" sz="11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       return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"-&gt; </a:t>
            </a:r>
            <a:r>
              <a:rPr lang="zh-TW" altLang="en-US" sz="1100" dirty="0">
                <a:solidFill>
                  <a:srgbClr val="98C379"/>
                </a:solidFill>
                <a:latin typeface="Menlo" panose="020B0609030804020204" pitchFamily="49" charset="0"/>
              </a:rPr>
              <a:t>沒精神無法上課呢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})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.</a:t>
            </a:r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i="1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E5C07B"/>
                </a:solidFill>
                <a:latin typeface="Menlo" panose="020B0609030804020204" pitchFamily="49" charset="0"/>
              </a:rPr>
              <a:t>       </a:t>
            </a:r>
            <a:r>
              <a:rPr lang="en-US" altLang="zh-TW" sz="11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"-"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repeat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D19A66"/>
                </a:solidFill>
                <a:latin typeface="Menlo" panose="020B0609030804020204" pitchFamily="49" charset="0"/>
              </a:rPr>
              <a:t>30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altLang="zh-TW" sz="1100" dirty="0">
                <a:solidFill>
                  <a:srgbClr val="E5C07B"/>
                </a:solidFill>
                <a:latin typeface="Menlo" panose="020B0609030804020204" pitchFamily="49" charset="0"/>
              </a:rPr>
              <a:t>       </a:t>
            </a:r>
            <a:r>
              <a:rPr lang="en-US" altLang="zh-TW" sz="11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zh-TW" altLang="en-US" sz="1100" dirty="0">
                <a:solidFill>
                  <a:srgbClr val="98C379"/>
                </a:solidFill>
                <a:latin typeface="Menlo" panose="020B0609030804020204" pitchFamily="49" charset="0"/>
              </a:rPr>
              <a:t>翹課</a:t>
            </a:r>
            <a:r>
              <a:rPr lang="en-US" altLang="zh-TW" sz="1100" dirty="0">
                <a:solidFill>
                  <a:srgbClr val="98C379"/>
                </a:solidFill>
                <a:latin typeface="Menlo" panose="020B0609030804020204" pitchFamily="49" charset="0"/>
              </a:rPr>
              <a:t>-.-"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})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.</a:t>
            </a:r>
            <a:r>
              <a:rPr lang="en-US" altLang="zh-TW" sz="1100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1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100" dirty="0">
                <a:solidFill>
                  <a:srgbClr val="E5C07B"/>
                </a:solidFill>
                <a:latin typeface="Menlo" panose="020B0609030804020204" pitchFamily="49" charset="0"/>
              </a:rPr>
              <a:t>       </a:t>
            </a:r>
            <a:r>
              <a:rPr lang="en-US" altLang="zh-TW" sz="11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1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1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100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100" dirty="0">
                <a:solidFill>
                  <a:srgbClr val="ABB2BF"/>
                </a:solidFill>
                <a:latin typeface="Menlo" panose="020B0609030804020204" pitchFamily="49" charset="0"/>
              </a:rPr>
              <a:t>   });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38FE18-3FB0-2440-94CC-4664773B5238}"/>
              </a:ext>
            </a:extLst>
          </p:cNvPr>
          <p:cNvSpPr/>
          <p:nvPr/>
        </p:nvSpPr>
        <p:spPr>
          <a:xfrm>
            <a:off x="5934123" y="3216748"/>
            <a:ext cx="2430016" cy="24622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Promise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all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([</a:t>
            </a:r>
          </a:p>
          <a:p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flipCoin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(),</a:t>
            </a:r>
          </a:p>
          <a:p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flipCoin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(),</a:t>
            </a:r>
          </a:p>
          <a:p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flipCoin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(),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])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then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>
                <a:solidFill>
                  <a:srgbClr val="61AFEF"/>
                </a:solidFill>
                <a:latin typeface="Menlo" panose="020B0609030804020204" pitchFamily="49" charset="0"/>
              </a:rPr>
              <a:t>catch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i="1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E5C07B"/>
                </a:solidFill>
                <a:latin typeface="Menlo" panose="020B0609030804020204" pitchFamily="49" charset="0"/>
              </a:rPr>
              <a:t>    </a:t>
            </a:r>
            <a:r>
              <a:rPr lang="en-US" altLang="zh-TW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err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09472409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套件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467544" y="908720"/>
            <a:ext cx="8496944" cy="4896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函式庫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內有許多模組構成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有許多內建的套件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ex:</a:t>
            </a:r>
            <a:r>
              <a:rPr lang="zh-TW" altLang="en-US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fs , path , crypto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使用時須先</a:t>
            </a:r>
            <a:r>
              <a:rPr lang="zh-TW" altLang="en-US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800" u="sng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require</a:t>
            </a:r>
            <a:r>
              <a:rPr lang="zh-TW" altLang="en-US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將套件匯入到程式中</a:t>
            </a:r>
            <a:endParaRPr lang="en-US" altLang="zh-TW" sz="18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0"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      </a:t>
            </a: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ex:</a:t>
            </a:r>
            <a:r>
              <a:rPr lang="zh-TW" altLang="en-US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 </a:t>
            </a:r>
            <a:endParaRPr lang="en-US" altLang="zh-TW" sz="18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0"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+mj-lt"/>
                <a:ea typeface="Noto Sans CJK TC Regular" pitchFamily="34" charset="-120"/>
              </a:rPr>
              <a:t>	</a:t>
            </a:r>
          </a:p>
          <a:p>
            <a:pPr lvl="0">
              <a:buSzPct val="100000"/>
            </a:pPr>
            <a:endParaRPr lang="en-US" altLang="zh-TW" sz="18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0">
              <a:buSzPct val="100000"/>
            </a:pPr>
            <a:endParaRPr lang="en-US" altLang="zh-TW" sz="18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0">
              <a:buSzPct val="100000"/>
            </a:pPr>
            <a:endParaRPr lang="en-US" altLang="zh-TW" sz="18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0">
              <a:buSzPct val="100000"/>
            </a:pPr>
            <a:endParaRPr lang="en-US" altLang="zh-TW" sz="18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0">
              <a:buSzPct val="100000"/>
            </a:pPr>
            <a:endParaRPr lang="en-US" altLang="zh-TW" sz="18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lvl="0">
              <a:buSzPct val="100000"/>
            </a:pPr>
            <a:endParaRPr lang="en-US" altLang="zh-TW" sz="1800" dirty="0">
              <a:solidFill>
                <a:schemeClr val="tx1"/>
              </a:solidFill>
              <a:latin typeface="+mj-lt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更有數以萬計的</a:t>
            </a:r>
            <a:r>
              <a:rPr lang="zh-CN" altLang="en-US" sz="1800" u="sng" dirty="0">
                <a:solidFill>
                  <a:schemeClr val="tx1"/>
                </a:solidFill>
                <a:ea typeface="Noto Sans CJK TC Regular" pitchFamily="34" charset="-120"/>
              </a:rPr>
              <a:t>第三方套件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協助加速開發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, ex: express , moment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endParaRPr lang="en-US" altLang="zh-TW" sz="1800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  (DRY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,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Don’t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repeat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yourself)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5A8ECCB-A190-DD44-8B7B-649353833890}"/>
              </a:ext>
            </a:extLst>
          </p:cNvPr>
          <p:cNvSpPr/>
          <p:nvPr/>
        </p:nvSpPr>
        <p:spPr>
          <a:xfrm>
            <a:off x="2286000" y="2541384"/>
            <a:ext cx="4572000" cy="16312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crypto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"crypto"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msg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testQQ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hash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crypto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createHash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"md5"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	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update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msg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		.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digest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"hex"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hash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314937768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套件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管理工具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170BD702-F29C-EC46-8013-6CD4F8C5631C}"/>
              </a:ext>
            </a:extLst>
          </p:cNvPr>
          <p:cNvSpPr txBox="1"/>
          <p:nvPr/>
        </p:nvSpPr>
        <p:spPr>
          <a:xfrm flipH="1">
            <a:off x="467544" y="908720"/>
            <a:ext cx="8280920" cy="48965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2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npm</a:t>
            </a:r>
            <a:endParaRPr lang="en-US" altLang="zh-TW" sz="22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 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 -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為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Node.js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常用的</a:t>
            </a:r>
            <a:r>
              <a:rPr lang="zh-CN" altLang="en-US" sz="1800" u="sng" dirty="0">
                <a:solidFill>
                  <a:schemeClr val="tx1"/>
                </a:solidFill>
                <a:ea typeface="Noto Sans CJK TC Regular" pitchFamily="34" charset="-120"/>
              </a:rPr>
              <a:t>套件管理工具</a:t>
            </a:r>
            <a:endParaRPr lang="en-US" altLang="zh-TW" sz="1800" u="sng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 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 - 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集合 下載、安裝、升級、管理、移除套件等功能</a:t>
            </a:r>
            <a:endParaRPr lang="en-US" altLang="zh-TW" sz="1800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 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 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-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於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command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line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使用</a:t>
            </a:r>
            <a:endParaRPr lang="en-US" altLang="zh-CN" sz="1800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	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-  </a:t>
            </a:r>
            <a:r>
              <a:rPr lang="en-US" altLang="zh-TW" sz="1800" dirty="0" err="1">
                <a:solidFill>
                  <a:schemeClr val="tx1"/>
                </a:solidFill>
                <a:ea typeface="Noto Sans CJK TC Regular" pitchFamily="34" charset="-120"/>
              </a:rPr>
              <a:t>npm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 install express –save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              -  </a:t>
            </a:r>
            <a:r>
              <a:rPr lang="en-US" altLang="zh-TW" sz="1800" dirty="0" err="1">
                <a:solidFill>
                  <a:schemeClr val="tx1"/>
                </a:solidFill>
                <a:ea typeface="Noto Sans CJK TC Regular" pitchFamily="34" charset="-120"/>
              </a:rPr>
              <a:t>npm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 </a:t>
            </a:r>
            <a:r>
              <a:rPr lang="en-US" altLang="zh-TW" sz="1800" dirty="0" err="1">
                <a:solidFill>
                  <a:schemeClr val="tx1"/>
                </a:solidFill>
                <a:ea typeface="Noto Sans CJK TC Regular" pitchFamily="34" charset="-120"/>
              </a:rPr>
              <a:t>init</a:t>
            </a:r>
            <a:endParaRPr lang="en-US" altLang="zh-TW" sz="1800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 marL="28575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22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package.json</a:t>
            </a:r>
            <a:endParaRPr lang="en-US" altLang="zh-TW" sz="22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       -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管理套件用的描述文件</a:t>
            </a:r>
            <a:r>
              <a:rPr lang="en-US" altLang="zh-CN" sz="1800" dirty="0">
                <a:solidFill>
                  <a:schemeClr val="tx1"/>
                </a:solidFill>
                <a:ea typeface="Noto Sans CJK TC Regular" pitchFamily="34" charset="-120"/>
              </a:rPr>
              <a:t> , </a:t>
            </a: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包含</a:t>
            </a:r>
            <a:r>
              <a:rPr lang="zh-TW" altLang="en-US" sz="1800" dirty="0">
                <a:solidFill>
                  <a:schemeClr val="tx1"/>
                </a:solidFill>
                <a:ea typeface="Noto Sans CJK TC Regular" pitchFamily="34" charset="-120"/>
              </a:rPr>
              <a:t> 用哪些套件</a:t>
            </a:r>
            <a:r>
              <a:rPr lang="en-US" altLang="zh-TW" sz="1800" dirty="0">
                <a:solidFill>
                  <a:schemeClr val="tx1"/>
                </a:solidFill>
                <a:ea typeface="Noto Sans CJK TC Regular" pitchFamily="34" charset="-120"/>
              </a:rPr>
              <a:t> / </a:t>
            </a: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開發者</a:t>
            </a:r>
            <a:r>
              <a:rPr lang="en-US" altLang="zh-CN" sz="1800" dirty="0">
                <a:solidFill>
                  <a:schemeClr val="tx1"/>
                </a:solidFill>
                <a:ea typeface="Noto Sans CJK TC Regular" pitchFamily="34" charset="-120"/>
              </a:rPr>
              <a:t> / </a:t>
            </a: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版本</a:t>
            </a:r>
            <a:r>
              <a:rPr lang="en-US" altLang="zh-CN" sz="1800" dirty="0">
                <a:solidFill>
                  <a:schemeClr val="tx1"/>
                </a:solidFill>
                <a:ea typeface="Noto Sans CJK TC Regular" pitchFamily="34" charset="-120"/>
              </a:rPr>
              <a:t> / </a:t>
            </a: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測試指令</a:t>
            </a:r>
            <a:r>
              <a:rPr lang="en-US" altLang="zh-CN" sz="1800" dirty="0">
                <a:solidFill>
                  <a:schemeClr val="tx1"/>
                </a:solidFill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ea typeface="Noto Sans CJK TC Regular" pitchFamily="34" charset="-120"/>
              </a:rPr>
              <a:t>等</a:t>
            </a:r>
            <a:endParaRPr lang="en-US" altLang="zh-CN" sz="1800" dirty="0">
              <a:solidFill>
                <a:schemeClr val="tx1"/>
              </a:solidFill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-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方便程式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部署到不同環境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時使用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-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有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CN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package.json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時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使用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npm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install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指令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即可安裝好所需的所有套件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3952811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Review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1" name="Shape 201">
            <a:extLst>
              <a:ext uri="{FF2B5EF4-FFF2-40B4-BE49-F238E27FC236}">
                <a16:creationId xmlns:a16="http://schemas.microsoft.com/office/drawing/2014/main" id="{F0B633BC-3E04-2D4D-A955-F91DF3B366CF}"/>
              </a:ext>
            </a:extLst>
          </p:cNvPr>
          <p:cNvSpPr txBox="1"/>
          <p:nvPr/>
        </p:nvSpPr>
        <p:spPr>
          <a:xfrm flipH="1">
            <a:off x="467544" y="980728"/>
            <a:ext cx="4824536" cy="72008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了解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client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server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requests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response</a:t>
            </a:r>
            <a:endParaRPr lang="en-US" altLang="zh-TW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5" name="Picture 2" descr="https://paper-attachments.dropbox.com/s_EDF1CA2CE1B98AA4C44531DC1A52676DD59BC56A7150C52691EB5AB0B1231867_1533638029456_http-server.png">
            <a:extLst>
              <a:ext uri="{FF2B5EF4-FFF2-40B4-BE49-F238E27FC236}">
                <a16:creationId xmlns:a16="http://schemas.microsoft.com/office/drawing/2014/main" id="{B947FA68-6FBE-0840-9A77-A2FFA3EA4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4020" y="322906"/>
            <a:ext cx="2608982" cy="127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hape 201">
            <a:extLst>
              <a:ext uri="{FF2B5EF4-FFF2-40B4-BE49-F238E27FC236}">
                <a16:creationId xmlns:a16="http://schemas.microsoft.com/office/drawing/2014/main" id="{A21FADC0-0094-2448-845A-3FFB24DA21D5}"/>
              </a:ext>
            </a:extLst>
          </p:cNvPr>
          <p:cNvSpPr txBox="1"/>
          <p:nvPr/>
        </p:nvSpPr>
        <p:spPr>
          <a:xfrm flipH="1">
            <a:off x="467544" y="1700808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程式語言基礎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含資料型別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if-else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loop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function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6" name="Shape 201">
            <a:extLst>
              <a:ext uri="{FF2B5EF4-FFF2-40B4-BE49-F238E27FC236}">
                <a16:creationId xmlns:a16="http://schemas.microsoft.com/office/drawing/2014/main" id="{0FFF1EA9-3982-2849-B470-184ECD490C1B}"/>
              </a:ext>
            </a:extLst>
          </p:cNvPr>
          <p:cNvSpPr txBox="1"/>
          <p:nvPr/>
        </p:nvSpPr>
        <p:spPr>
          <a:xfrm flipH="1">
            <a:off x="467544" y="2436912"/>
            <a:ext cx="73448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Node.js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非同步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&amp;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Promise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機制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npm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套件管理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router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設計</a:t>
            </a:r>
            <a:endParaRPr lang="en-US" altLang="zh-TW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92AF6C53-2EFC-1643-80F6-CC1169E1D1D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56376" y="5644178"/>
            <a:ext cx="907940" cy="5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4700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/>
        </p:nvSpPr>
        <p:spPr>
          <a:xfrm>
            <a:off x="4716016" y="2361074"/>
            <a:ext cx="4176464" cy="7078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buSzPct val="25000"/>
            </a:pP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MVC </a:t>
            </a:r>
            <a:r>
              <a:rPr lang="zh-CN" altLang="en-US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架構</a:t>
            </a:r>
            <a:r>
              <a:rPr lang="en-US" altLang="zh-CN" sz="2800" b="1" dirty="0">
                <a:solidFill>
                  <a:schemeClr val="tx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#1  View</a:t>
            </a:r>
            <a:endParaRPr lang="en-US" altLang="zh-TW" sz="2800" b="1" dirty="0">
              <a:solidFill>
                <a:schemeClr val="tx1"/>
              </a:solidFill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48009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9" y="246402"/>
            <a:ext cx="3733132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細看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Client &amp; Server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9" name="Google Shape;770;p45">
            <a:extLst>
              <a:ext uri="{FF2B5EF4-FFF2-40B4-BE49-F238E27FC236}">
                <a16:creationId xmlns:a16="http://schemas.microsoft.com/office/drawing/2014/main" id="{C6A6D848-2237-0A4E-AED8-61C8D8AA73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536" y="4962022"/>
            <a:ext cx="1718974" cy="1203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B2E7F1FC-F87E-3944-9BFE-83C8FB290A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4131" y="4698412"/>
            <a:ext cx="1033933" cy="1466892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06E6A5FA-217D-9C49-9924-9DE5C7866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835" y="4744659"/>
            <a:ext cx="1420645" cy="1420645"/>
          </a:xfrm>
          <a:prstGeom prst="rect">
            <a:avLst/>
          </a:prstGeom>
        </p:spPr>
      </p:pic>
      <p:sp>
        <p:nvSpPr>
          <p:cNvPr id="2" name="文字方塊 1">
            <a:extLst>
              <a:ext uri="{FF2B5EF4-FFF2-40B4-BE49-F238E27FC236}">
                <a16:creationId xmlns:a16="http://schemas.microsoft.com/office/drawing/2014/main" id="{4EF82EBA-2596-894F-85C9-E66E0F6E43F3}"/>
              </a:ext>
            </a:extLst>
          </p:cNvPr>
          <p:cNvSpPr txBox="1"/>
          <p:nvPr/>
        </p:nvSpPr>
        <p:spPr>
          <a:xfrm>
            <a:off x="10591800" y="33401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6" name="Picture 2" descr="https://paper-attachments.dropbox.com/s_EDF1CA2CE1B98AA4C44531DC1A52676DD59BC56A7150C52691EB5AB0B1231867_1533638029456_http-server.png">
            <a:extLst>
              <a:ext uri="{FF2B5EF4-FFF2-40B4-BE49-F238E27FC236}">
                <a16:creationId xmlns:a16="http://schemas.microsoft.com/office/drawing/2014/main" id="{17444542-D873-A247-8710-DAF65514C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052736"/>
            <a:ext cx="6427618" cy="313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C097FEF-D83F-7D41-A2AA-F12B7EEA4FAC}"/>
              </a:ext>
            </a:extLst>
          </p:cNvPr>
          <p:cNvCxnSpPr>
            <a:cxnSpLocks/>
          </p:cNvCxnSpPr>
          <p:nvPr/>
        </p:nvCxnSpPr>
        <p:spPr>
          <a:xfrm>
            <a:off x="6876256" y="3140968"/>
            <a:ext cx="2016224" cy="122413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19D9A4E7-1E6A-F143-B765-104E92C0D830}"/>
              </a:ext>
            </a:extLst>
          </p:cNvPr>
          <p:cNvCxnSpPr>
            <a:cxnSpLocks/>
          </p:cNvCxnSpPr>
          <p:nvPr/>
        </p:nvCxnSpPr>
        <p:spPr>
          <a:xfrm flipH="1">
            <a:off x="380998" y="3343003"/>
            <a:ext cx="874025" cy="1401656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2D6081A0-3A5D-FC43-A2C8-B554443A0945}"/>
              </a:ext>
            </a:extLst>
          </p:cNvPr>
          <p:cNvCxnSpPr>
            <a:cxnSpLocks/>
          </p:cNvCxnSpPr>
          <p:nvPr/>
        </p:nvCxnSpPr>
        <p:spPr>
          <a:xfrm flipH="1">
            <a:off x="2537400" y="3287747"/>
            <a:ext cx="79035" cy="1674275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群組 26">
            <a:extLst>
              <a:ext uri="{FF2B5EF4-FFF2-40B4-BE49-F238E27FC236}">
                <a16:creationId xmlns:a16="http://schemas.microsoft.com/office/drawing/2014/main" id="{074FC7CC-B81B-A44D-8FE3-395287792952}"/>
              </a:ext>
            </a:extLst>
          </p:cNvPr>
          <p:cNvGrpSpPr/>
          <p:nvPr/>
        </p:nvGrpSpPr>
        <p:grpSpPr>
          <a:xfrm>
            <a:off x="2642690" y="1004674"/>
            <a:ext cx="3420836" cy="3360430"/>
            <a:chOff x="2642690" y="1004674"/>
            <a:chExt cx="3420836" cy="3360430"/>
          </a:xfrm>
        </p:grpSpPr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872F424F-9AB1-9744-B854-CCAF2844FCE9}"/>
                </a:ext>
              </a:extLst>
            </p:cNvPr>
            <p:cNvGrpSpPr/>
            <p:nvPr/>
          </p:nvGrpSpPr>
          <p:grpSpPr>
            <a:xfrm>
              <a:off x="2642690" y="1004674"/>
              <a:ext cx="3369470" cy="3360430"/>
              <a:chOff x="2642690" y="1004674"/>
              <a:chExt cx="3369470" cy="3360430"/>
            </a:xfrm>
          </p:grpSpPr>
          <p:sp>
            <p:nvSpPr>
              <p:cNvPr id="15" name="手繪多邊形 14">
                <a:extLst>
                  <a:ext uri="{FF2B5EF4-FFF2-40B4-BE49-F238E27FC236}">
                    <a16:creationId xmlns:a16="http://schemas.microsoft.com/office/drawing/2014/main" id="{EBFD4937-2380-074E-B3B8-4F8724A885D7}"/>
                  </a:ext>
                </a:extLst>
              </p:cNvPr>
              <p:cNvSpPr/>
              <p:nvPr/>
            </p:nvSpPr>
            <p:spPr>
              <a:xfrm>
                <a:off x="2642690" y="1004674"/>
                <a:ext cx="3369470" cy="3360430"/>
              </a:xfrm>
              <a:custGeom>
                <a:avLst/>
                <a:gdLst>
                  <a:gd name="connsiteX0" fmla="*/ 3136900 w 5359400"/>
                  <a:gd name="connsiteY0" fmla="*/ 50800 h 3340100"/>
                  <a:gd name="connsiteX1" fmla="*/ 3136900 w 5359400"/>
                  <a:gd name="connsiteY1" fmla="*/ 50800 h 3340100"/>
                  <a:gd name="connsiteX2" fmla="*/ 3263900 w 5359400"/>
                  <a:gd name="connsiteY2" fmla="*/ 63500 h 3340100"/>
                  <a:gd name="connsiteX3" fmla="*/ 3492500 w 5359400"/>
                  <a:gd name="connsiteY3" fmla="*/ 38100 h 3340100"/>
                  <a:gd name="connsiteX4" fmla="*/ 3860800 w 5359400"/>
                  <a:gd name="connsiteY4" fmla="*/ 12700 h 3340100"/>
                  <a:gd name="connsiteX5" fmla="*/ 4445000 w 5359400"/>
                  <a:gd name="connsiteY5" fmla="*/ 38100 h 3340100"/>
                  <a:gd name="connsiteX6" fmla="*/ 4533900 w 5359400"/>
                  <a:gd name="connsiteY6" fmla="*/ 76200 h 3340100"/>
                  <a:gd name="connsiteX7" fmla="*/ 4597400 w 5359400"/>
                  <a:gd name="connsiteY7" fmla="*/ 88900 h 3340100"/>
                  <a:gd name="connsiteX8" fmla="*/ 4635500 w 5359400"/>
                  <a:gd name="connsiteY8" fmla="*/ 114300 h 3340100"/>
                  <a:gd name="connsiteX9" fmla="*/ 4889500 w 5359400"/>
                  <a:gd name="connsiteY9" fmla="*/ 152400 h 3340100"/>
                  <a:gd name="connsiteX10" fmla="*/ 5118100 w 5359400"/>
                  <a:gd name="connsiteY10" fmla="*/ 177800 h 3340100"/>
                  <a:gd name="connsiteX11" fmla="*/ 5168900 w 5359400"/>
                  <a:gd name="connsiteY11" fmla="*/ 190500 h 3340100"/>
                  <a:gd name="connsiteX12" fmla="*/ 5270500 w 5359400"/>
                  <a:gd name="connsiteY12" fmla="*/ 215900 h 3340100"/>
                  <a:gd name="connsiteX13" fmla="*/ 5308600 w 5359400"/>
                  <a:gd name="connsiteY13" fmla="*/ 241300 h 3340100"/>
                  <a:gd name="connsiteX14" fmla="*/ 5334000 w 5359400"/>
                  <a:gd name="connsiteY14" fmla="*/ 279400 h 3340100"/>
                  <a:gd name="connsiteX15" fmla="*/ 5359400 w 5359400"/>
                  <a:gd name="connsiteY15" fmla="*/ 406400 h 3340100"/>
                  <a:gd name="connsiteX16" fmla="*/ 5346700 w 5359400"/>
                  <a:gd name="connsiteY16" fmla="*/ 635000 h 3340100"/>
                  <a:gd name="connsiteX17" fmla="*/ 5308600 w 5359400"/>
                  <a:gd name="connsiteY17" fmla="*/ 711200 h 3340100"/>
                  <a:gd name="connsiteX18" fmla="*/ 5283200 w 5359400"/>
                  <a:gd name="connsiteY18" fmla="*/ 787400 h 3340100"/>
                  <a:gd name="connsiteX19" fmla="*/ 5270500 w 5359400"/>
                  <a:gd name="connsiteY19" fmla="*/ 825500 h 3340100"/>
                  <a:gd name="connsiteX20" fmla="*/ 5232400 w 5359400"/>
                  <a:gd name="connsiteY20" fmla="*/ 901700 h 3340100"/>
                  <a:gd name="connsiteX21" fmla="*/ 5207000 w 5359400"/>
                  <a:gd name="connsiteY21" fmla="*/ 1054100 h 3340100"/>
                  <a:gd name="connsiteX22" fmla="*/ 5143500 w 5359400"/>
                  <a:gd name="connsiteY22" fmla="*/ 1117600 h 3340100"/>
                  <a:gd name="connsiteX23" fmla="*/ 5105400 w 5359400"/>
                  <a:gd name="connsiteY23" fmla="*/ 1168400 h 3340100"/>
                  <a:gd name="connsiteX24" fmla="*/ 5067300 w 5359400"/>
                  <a:gd name="connsiteY24" fmla="*/ 1193800 h 3340100"/>
                  <a:gd name="connsiteX25" fmla="*/ 5016500 w 5359400"/>
                  <a:gd name="connsiteY25" fmla="*/ 1231900 h 3340100"/>
                  <a:gd name="connsiteX26" fmla="*/ 4978400 w 5359400"/>
                  <a:gd name="connsiteY26" fmla="*/ 1270000 h 3340100"/>
                  <a:gd name="connsiteX27" fmla="*/ 4902200 w 5359400"/>
                  <a:gd name="connsiteY27" fmla="*/ 1333500 h 3340100"/>
                  <a:gd name="connsiteX28" fmla="*/ 4826000 w 5359400"/>
                  <a:gd name="connsiteY28" fmla="*/ 1422400 h 3340100"/>
                  <a:gd name="connsiteX29" fmla="*/ 4800600 w 5359400"/>
                  <a:gd name="connsiteY29" fmla="*/ 1511300 h 3340100"/>
                  <a:gd name="connsiteX30" fmla="*/ 4787900 w 5359400"/>
                  <a:gd name="connsiteY30" fmla="*/ 1562100 h 3340100"/>
                  <a:gd name="connsiteX31" fmla="*/ 4762500 w 5359400"/>
                  <a:gd name="connsiteY31" fmla="*/ 1600200 h 3340100"/>
                  <a:gd name="connsiteX32" fmla="*/ 4737100 w 5359400"/>
                  <a:gd name="connsiteY32" fmla="*/ 1689100 h 3340100"/>
                  <a:gd name="connsiteX33" fmla="*/ 4749800 w 5359400"/>
                  <a:gd name="connsiteY33" fmla="*/ 1828800 h 3340100"/>
                  <a:gd name="connsiteX34" fmla="*/ 4775200 w 5359400"/>
                  <a:gd name="connsiteY34" fmla="*/ 1917700 h 3340100"/>
                  <a:gd name="connsiteX35" fmla="*/ 4787900 w 5359400"/>
                  <a:gd name="connsiteY35" fmla="*/ 1993900 h 3340100"/>
                  <a:gd name="connsiteX36" fmla="*/ 4813300 w 5359400"/>
                  <a:gd name="connsiteY36" fmla="*/ 2082800 h 3340100"/>
                  <a:gd name="connsiteX37" fmla="*/ 4826000 w 5359400"/>
                  <a:gd name="connsiteY37" fmla="*/ 2133600 h 3340100"/>
                  <a:gd name="connsiteX38" fmla="*/ 4851400 w 5359400"/>
                  <a:gd name="connsiteY38" fmla="*/ 2209800 h 3340100"/>
                  <a:gd name="connsiteX39" fmla="*/ 4864100 w 5359400"/>
                  <a:gd name="connsiteY39" fmla="*/ 2247900 h 3340100"/>
                  <a:gd name="connsiteX40" fmla="*/ 4902200 w 5359400"/>
                  <a:gd name="connsiteY40" fmla="*/ 2273300 h 3340100"/>
                  <a:gd name="connsiteX41" fmla="*/ 4978400 w 5359400"/>
                  <a:gd name="connsiteY41" fmla="*/ 2298700 h 3340100"/>
                  <a:gd name="connsiteX42" fmla="*/ 5016500 w 5359400"/>
                  <a:gd name="connsiteY42" fmla="*/ 2324100 h 3340100"/>
                  <a:gd name="connsiteX43" fmla="*/ 5067300 w 5359400"/>
                  <a:gd name="connsiteY43" fmla="*/ 2400300 h 3340100"/>
                  <a:gd name="connsiteX44" fmla="*/ 5092700 w 5359400"/>
                  <a:gd name="connsiteY44" fmla="*/ 2476500 h 3340100"/>
                  <a:gd name="connsiteX45" fmla="*/ 5118100 w 5359400"/>
                  <a:gd name="connsiteY45" fmla="*/ 2565400 h 3340100"/>
                  <a:gd name="connsiteX46" fmla="*/ 5092700 w 5359400"/>
                  <a:gd name="connsiteY46" fmla="*/ 2768600 h 3340100"/>
                  <a:gd name="connsiteX47" fmla="*/ 5016500 w 5359400"/>
                  <a:gd name="connsiteY47" fmla="*/ 2857500 h 3340100"/>
                  <a:gd name="connsiteX48" fmla="*/ 4902200 w 5359400"/>
                  <a:gd name="connsiteY48" fmla="*/ 2946400 h 3340100"/>
                  <a:gd name="connsiteX49" fmla="*/ 4864100 w 5359400"/>
                  <a:gd name="connsiteY49" fmla="*/ 2959100 h 3340100"/>
                  <a:gd name="connsiteX50" fmla="*/ 4826000 w 5359400"/>
                  <a:gd name="connsiteY50" fmla="*/ 2984500 h 3340100"/>
                  <a:gd name="connsiteX51" fmla="*/ 4775200 w 5359400"/>
                  <a:gd name="connsiteY51" fmla="*/ 2997200 h 3340100"/>
                  <a:gd name="connsiteX52" fmla="*/ 4724400 w 5359400"/>
                  <a:gd name="connsiteY52" fmla="*/ 3022600 h 3340100"/>
                  <a:gd name="connsiteX53" fmla="*/ 4673600 w 5359400"/>
                  <a:gd name="connsiteY53" fmla="*/ 3035300 h 3340100"/>
                  <a:gd name="connsiteX54" fmla="*/ 4521200 w 5359400"/>
                  <a:gd name="connsiteY54" fmla="*/ 3060700 h 3340100"/>
                  <a:gd name="connsiteX55" fmla="*/ 4445000 w 5359400"/>
                  <a:gd name="connsiteY55" fmla="*/ 3073400 h 3340100"/>
                  <a:gd name="connsiteX56" fmla="*/ 4343400 w 5359400"/>
                  <a:gd name="connsiteY56" fmla="*/ 3086100 h 3340100"/>
                  <a:gd name="connsiteX57" fmla="*/ 4089400 w 5359400"/>
                  <a:gd name="connsiteY57" fmla="*/ 3111500 h 3340100"/>
                  <a:gd name="connsiteX58" fmla="*/ 3721100 w 5359400"/>
                  <a:gd name="connsiteY58" fmla="*/ 3124200 h 3340100"/>
                  <a:gd name="connsiteX59" fmla="*/ 3454400 w 5359400"/>
                  <a:gd name="connsiteY59" fmla="*/ 3149600 h 3340100"/>
                  <a:gd name="connsiteX60" fmla="*/ 3225800 w 5359400"/>
                  <a:gd name="connsiteY60" fmla="*/ 3175000 h 3340100"/>
                  <a:gd name="connsiteX61" fmla="*/ 3149600 w 5359400"/>
                  <a:gd name="connsiteY61" fmla="*/ 3187700 h 3340100"/>
                  <a:gd name="connsiteX62" fmla="*/ 2933700 w 5359400"/>
                  <a:gd name="connsiteY62" fmla="*/ 3200400 h 3340100"/>
                  <a:gd name="connsiteX63" fmla="*/ 2819400 w 5359400"/>
                  <a:gd name="connsiteY63" fmla="*/ 3225800 h 3340100"/>
                  <a:gd name="connsiteX64" fmla="*/ 2768600 w 5359400"/>
                  <a:gd name="connsiteY64" fmla="*/ 3238500 h 3340100"/>
                  <a:gd name="connsiteX65" fmla="*/ 2717800 w 5359400"/>
                  <a:gd name="connsiteY65" fmla="*/ 3263900 h 3340100"/>
                  <a:gd name="connsiteX66" fmla="*/ 2603500 w 5359400"/>
                  <a:gd name="connsiteY66" fmla="*/ 3289300 h 3340100"/>
                  <a:gd name="connsiteX67" fmla="*/ 2552700 w 5359400"/>
                  <a:gd name="connsiteY67" fmla="*/ 3314700 h 3340100"/>
                  <a:gd name="connsiteX68" fmla="*/ 2501900 w 5359400"/>
                  <a:gd name="connsiteY68" fmla="*/ 3327400 h 3340100"/>
                  <a:gd name="connsiteX69" fmla="*/ 2463800 w 5359400"/>
                  <a:gd name="connsiteY69" fmla="*/ 3340100 h 3340100"/>
                  <a:gd name="connsiteX70" fmla="*/ 2209800 w 5359400"/>
                  <a:gd name="connsiteY70" fmla="*/ 3314700 h 3340100"/>
                  <a:gd name="connsiteX71" fmla="*/ 2070100 w 5359400"/>
                  <a:gd name="connsiteY71" fmla="*/ 3302000 h 3340100"/>
                  <a:gd name="connsiteX72" fmla="*/ 1778000 w 5359400"/>
                  <a:gd name="connsiteY72" fmla="*/ 3276600 h 3340100"/>
                  <a:gd name="connsiteX73" fmla="*/ 1587500 w 5359400"/>
                  <a:gd name="connsiteY73" fmla="*/ 3263900 h 3340100"/>
                  <a:gd name="connsiteX74" fmla="*/ 1143000 w 5359400"/>
                  <a:gd name="connsiteY74" fmla="*/ 3276600 h 3340100"/>
                  <a:gd name="connsiteX75" fmla="*/ 1079500 w 5359400"/>
                  <a:gd name="connsiteY75" fmla="*/ 3289300 h 3340100"/>
                  <a:gd name="connsiteX76" fmla="*/ 977900 w 5359400"/>
                  <a:gd name="connsiteY76" fmla="*/ 3302000 h 3340100"/>
                  <a:gd name="connsiteX77" fmla="*/ 927100 w 5359400"/>
                  <a:gd name="connsiteY77" fmla="*/ 3314700 h 3340100"/>
                  <a:gd name="connsiteX78" fmla="*/ 838200 w 5359400"/>
                  <a:gd name="connsiteY78" fmla="*/ 3327400 h 3340100"/>
                  <a:gd name="connsiteX79" fmla="*/ 762000 w 5359400"/>
                  <a:gd name="connsiteY79" fmla="*/ 3340100 h 3340100"/>
                  <a:gd name="connsiteX80" fmla="*/ 419100 w 5359400"/>
                  <a:gd name="connsiteY80" fmla="*/ 3327400 h 3340100"/>
                  <a:gd name="connsiteX81" fmla="*/ 342900 w 5359400"/>
                  <a:gd name="connsiteY81" fmla="*/ 3289300 h 3340100"/>
                  <a:gd name="connsiteX82" fmla="*/ 228600 w 5359400"/>
                  <a:gd name="connsiteY82" fmla="*/ 3213100 h 3340100"/>
                  <a:gd name="connsiteX83" fmla="*/ 190500 w 5359400"/>
                  <a:gd name="connsiteY83" fmla="*/ 3187700 h 3340100"/>
                  <a:gd name="connsiteX84" fmla="*/ 114300 w 5359400"/>
                  <a:gd name="connsiteY84" fmla="*/ 3086100 h 3340100"/>
                  <a:gd name="connsiteX85" fmla="*/ 76200 w 5359400"/>
                  <a:gd name="connsiteY85" fmla="*/ 3009900 h 3340100"/>
                  <a:gd name="connsiteX86" fmla="*/ 63500 w 5359400"/>
                  <a:gd name="connsiteY86" fmla="*/ 2946400 h 3340100"/>
                  <a:gd name="connsiteX87" fmla="*/ 50800 w 5359400"/>
                  <a:gd name="connsiteY87" fmla="*/ 2895600 h 3340100"/>
                  <a:gd name="connsiteX88" fmla="*/ 38100 w 5359400"/>
                  <a:gd name="connsiteY88" fmla="*/ 2819400 h 3340100"/>
                  <a:gd name="connsiteX89" fmla="*/ 12700 w 5359400"/>
                  <a:gd name="connsiteY89" fmla="*/ 2667000 h 3340100"/>
                  <a:gd name="connsiteX90" fmla="*/ 0 w 5359400"/>
                  <a:gd name="connsiteY90" fmla="*/ 2400300 h 3340100"/>
                  <a:gd name="connsiteX91" fmla="*/ 12700 w 5359400"/>
                  <a:gd name="connsiteY91" fmla="*/ 1778000 h 3340100"/>
                  <a:gd name="connsiteX92" fmla="*/ 25400 w 5359400"/>
                  <a:gd name="connsiteY92" fmla="*/ 1676400 h 3340100"/>
                  <a:gd name="connsiteX93" fmla="*/ 76200 w 5359400"/>
                  <a:gd name="connsiteY93" fmla="*/ 1511300 h 3340100"/>
                  <a:gd name="connsiteX94" fmla="*/ 101600 w 5359400"/>
                  <a:gd name="connsiteY94" fmla="*/ 1447800 h 3340100"/>
                  <a:gd name="connsiteX95" fmla="*/ 127000 w 5359400"/>
                  <a:gd name="connsiteY95" fmla="*/ 1371600 h 3340100"/>
                  <a:gd name="connsiteX96" fmla="*/ 152400 w 5359400"/>
                  <a:gd name="connsiteY96" fmla="*/ 1308100 h 3340100"/>
                  <a:gd name="connsiteX97" fmla="*/ 177800 w 5359400"/>
                  <a:gd name="connsiteY97" fmla="*/ 1231900 h 3340100"/>
                  <a:gd name="connsiteX98" fmla="*/ 203200 w 5359400"/>
                  <a:gd name="connsiteY98" fmla="*/ 1181100 h 3340100"/>
                  <a:gd name="connsiteX99" fmla="*/ 215900 w 5359400"/>
                  <a:gd name="connsiteY99" fmla="*/ 1143000 h 3340100"/>
                  <a:gd name="connsiteX100" fmla="*/ 241300 w 5359400"/>
                  <a:gd name="connsiteY100" fmla="*/ 1079500 h 3340100"/>
                  <a:gd name="connsiteX101" fmla="*/ 266700 w 5359400"/>
                  <a:gd name="connsiteY101" fmla="*/ 1003300 h 3340100"/>
                  <a:gd name="connsiteX102" fmla="*/ 279400 w 5359400"/>
                  <a:gd name="connsiteY102" fmla="*/ 952500 h 3340100"/>
                  <a:gd name="connsiteX103" fmla="*/ 304800 w 5359400"/>
                  <a:gd name="connsiteY103" fmla="*/ 901700 h 3340100"/>
                  <a:gd name="connsiteX104" fmla="*/ 317500 w 5359400"/>
                  <a:gd name="connsiteY104" fmla="*/ 850900 h 3340100"/>
                  <a:gd name="connsiteX105" fmla="*/ 342900 w 5359400"/>
                  <a:gd name="connsiteY105" fmla="*/ 812800 h 3340100"/>
                  <a:gd name="connsiteX106" fmla="*/ 393700 w 5359400"/>
                  <a:gd name="connsiteY106" fmla="*/ 723900 h 3340100"/>
                  <a:gd name="connsiteX107" fmla="*/ 431800 w 5359400"/>
                  <a:gd name="connsiteY107" fmla="*/ 698500 h 3340100"/>
                  <a:gd name="connsiteX108" fmla="*/ 495300 w 5359400"/>
                  <a:gd name="connsiteY108" fmla="*/ 622300 h 3340100"/>
                  <a:gd name="connsiteX109" fmla="*/ 533400 w 5359400"/>
                  <a:gd name="connsiteY109" fmla="*/ 546100 h 3340100"/>
                  <a:gd name="connsiteX110" fmla="*/ 571500 w 5359400"/>
                  <a:gd name="connsiteY110" fmla="*/ 508000 h 3340100"/>
                  <a:gd name="connsiteX111" fmla="*/ 609600 w 5359400"/>
                  <a:gd name="connsiteY111" fmla="*/ 457200 h 3340100"/>
                  <a:gd name="connsiteX112" fmla="*/ 660400 w 5359400"/>
                  <a:gd name="connsiteY112" fmla="*/ 381000 h 3340100"/>
                  <a:gd name="connsiteX113" fmla="*/ 774700 w 5359400"/>
                  <a:gd name="connsiteY113" fmla="*/ 279400 h 3340100"/>
                  <a:gd name="connsiteX114" fmla="*/ 800100 w 5359400"/>
                  <a:gd name="connsiteY114" fmla="*/ 241300 h 3340100"/>
                  <a:gd name="connsiteX115" fmla="*/ 876300 w 5359400"/>
                  <a:gd name="connsiteY115" fmla="*/ 190500 h 3340100"/>
                  <a:gd name="connsiteX116" fmla="*/ 1016000 w 5359400"/>
                  <a:gd name="connsiteY116" fmla="*/ 114300 h 3340100"/>
                  <a:gd name="connsiteX117" fmla="*/ 1181100 w 5359400"/>
                  <a:gd name="connsiteY117" fmla="*/ 88900 h 3340100"/>
                  <a:gd name="connsiteX118" fmla="*/ 1219200 w 5359400"/>
                  <a:gd name="connsiteY118" fmla="*/ 76200 h 3340100"/>
                  <a:gd name="connsiteX119" fmla="*/ 1511300 w 5359400"/>
                  <a:gd name="connsiteY119" fmla="*/ 50800 h 3340100"/>
                  <a:gd name="connsiteX120" fmla="*/ 1879600 w 5359400"/>
                  <a:gd name="connsiteY120" fmla="*/ 25400 h 3340100"/>
                  <a:gd name="connsiteX121" fmla="*/ 2082800 w 5359400"/>
                  <a:gd name="connsiteY121" fmla="*/ 0 h 3340100"/>
                  <a:gd name="connsiteX122" fmla="*/ 2895600 w 5359400"/>
                  <a:gd name="connsiteY122" fmla="*/ 12700 h 3340100"/>
                  <a:gd name="connsiteX123" fmla="*/ 2997200 w 5359400"/>
                  <a:gd name="connsiteY123" fmla="*/ 38100 h 3340100"/>
                  <a:gd name="connsiteX124" fmla="*/ 3073400 w 5359400"/>
                  <a:gd name="connsiteY124" fmla="*/ 63500 h 3340100"/>
                  <a:gd name="connsiteX125" fmla="*/ 3111500 w 5359400"/>
                  <a:gd name="connsiteY125" fmla="*/ 76200 h 3340100"/>
                  <a:gd name="connsiteX126" fmla="*/ 3136900 w 5359400"/>
                  <a:gd name="connsiteY126" fmla="*/ 50800 h 334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5359400" h="3340100">
                    <a:moveTo>
                      <a:pt x="3136900" y="50800"/>
                    </a:moveTo>
                    <a:lnTo>
                      <a:pt x="3136900" y="50800"/>
                    </a:lnTo>
                    <a:cubicBezTo>
                      <a:pt x="3179233" y="55033"/>
                      <a:pt x="3221356" y="63500"/>
                      <a:pt x="3263900" y="63500"/>
                    </a:cubicBezTo>
                    <a:cubicBezTo>
                      <a:pt x="3516140" y="63500"/>
                      <a:pt x="3349215" y="56011"/>
                      <a:pt x="3492500" y="38100"/>
                    </a:cubicBezTo>
                    <a:cubicBezTo>
                      <a:pt x="3602313" y="24373"/>
                      <a:pt x="3758344" y="18392"/>
                      <a:pt x="3860800" y="12700"/>
                    </a:cubicBezTo>
                    <a:cubicBezTo>
                      <a:pt x="3929652" y="14465"/>
                      <a:pt x="4275323" y="4165"/>
                      <a:pt x="4445000" y="38100"/>
                    </a:cubicBezTo>
                    <a:cubicBezTo>
                      <a:pt x="4500485" y="49197"/>
                      <a:pt x="4471941" y="55547"/>
                      <a:pt x="4533900" y="76200"/>
                    </a:cubicBezTo>
                    <a:cubicBezTo>
                      <a:pt x="4554378" y="83026"/>
                      <a:pt x="4576233" y="84667"/>
                      <a:pt x="4597400" y="88900"/>
                    </a:cubicBezTo>
                    <a:cubicBezTo>
                      <a:pt x="4610100" y="97367"/>
                      <a:pt x="4621155" y="109084"/>
                      <a:pt x="4635500" y="114300"/>
                    </a:cubicBezTo>
                    <a:cubicBezTo>
                      <a:pt x="4725316" y="146960"/>
                      <a:pt x="4791735" y="144253"/>
                      <a:pt x="4889500" y="152400"/>
                    </a:cubicBezTo>
                    <a:cubicBezTo>
                      <a:pt x="5043215" y="183143"/>
                      <a:pt x="4839192" y="144987"/>
                      <a:pt x="5118100" y="177800"/>
                    </a:cubicBezTo>
                    <a:cubicBezTo>
                      <a:pt x="5135435" y="179839"/>
                      <a:pt x="5151861" y="186714"/>
                      <a:pt x="5168900" y="190500"/>
                    </a:cubicBezTo>
                    <a:cubicBezTo>
                      <a:pt x="5194985" y="196297"/>
                      <a:pt x="5243267" y="202283"/>
                      <a:pt x="5270500" y="215900"/>
                    </a:cubicBezTo>
                    <a:cubicBezTo>
                      <a:pt x="5284152" y="222726"/>
                      <a:pt x="5295900" y="232833"/>
                      <a:pt x="5308600" y="241300"/>
                    </a:cubicBezTo>
                    <a:cubicBezTo>
                      <a:pt x="5317067" y="254000"/>
                      <a:pt x="5327174" y="265748"/>
                      <a:pt x="5334000" y="279400"/>
                    </a:cubicBezTo>
                    <a:cubicBezTo>
                      <a:pt x="5351733" y="314866"/>
                      <a:pt x="5354720" y="373638"/>
                      <a:pt x="5359400" y="406400"/>
                    </a:cubicBezTo>
                    <a:cubicBezTo>
                      <a:pt x="5355167" y="482600"/>
                      <a:pt x="5353936" y="559026"/>
                      <a:pt x="5346700" y="635000"/>
                    </a:cubicBezTo>
                    <a:cubicBezTo>
                      <a:pt x="5342489" y="679212"/>
                      <a:pt x="5326243" y="671503"/>
                      <a:pt x="5308600" y="711200"/>
                    </a:cubicBezTo>
                    <a:cubicBezTo>
                      <a:pt x="5297726" y="735666"/>
                      <a:pt x="5291667" y="762000"/>
                      <a:pt x="5283200" y="787400"/>
                    </a:cubicBezTo>
                    <a:cubicBezTo>
                      <a:pt x="5278967" y="800100"/>
                      <a:pt x="5277926" y="814361"/>
                      <a:pt x="5270500" y="825500"/>
                    </a:cubicBezTo>
                    <a:cubicBezTo>
                      <a:pt x="5237674" y="874739"/>
                      <a:pt x="5249927" y="849120"/>
                      <a:pt x="5232400" y="901700"/>
                    </a:cubicBezTo>
                    <a:cubicBezTo>
                      <a:pt x="5230514" y="914901"/>
                      <a:pt x="5215571" y="1031244"/>
                      <a:pt x="5207000" y="1054100"/>
                    </a:cubicBezTo>
                    <a:cubicBezTo>
                      <a:pt x="5186680" y="1108287"/>
                      <a:pt x="5180753" y="1080347"/>
                      <a:pt x="5143500" y="1117600"/>
                    </a:cubicBezTo>
                    <a:cubicBezTo>
                      <a:pt x="5128533" y="1132567"/>
                      <a:pt x="5120367" y="1153433"/>
                      <a:pt x="5105400" y="1168400"/>
                    </a:cubicBezTo>
                    <a:cubicBezTo>
                      <a:pt x="5094607" y="1179193"/>
                      <a:pt x="5079720" y="1184928"/>
                      <a:pt x="5067300" y="1193800"/>
                    </a:cubicBezTo>
                    <a:cubicBezTo>
                      <a:pt x="5050076" y="1206103"/>
                      <a:pt x="5032571" y="1218125"/>
                      <a:pt x="5016500" y="1231900"/>
                    </a:cubicBezTo>
                    <a:cubicBezTo>
                      <a:pt x="5002863" y="1243589"/>
                      <a:pt x="4992198" y="1258502"/>
                      <a:pt x="4978400" y="1270000"/>
                    </a:cubicBezTo>
                    <a:cubicBezTo>
                      <a:pt x="4919609" y="1318992"/>
                      <a:pt x="4957855" y="1268569"/>
                      <a:pt x="4902200" y="1333500"/>
                    </a:cubicBezTo>
                    <a:cubicBezTo>
                      <a:pt x="4804447" y="1447545"/>
                      <a:pt x="4920540" y="1327860"/>
                      <a:pt x="4826000" y="1422400"/>
                    </a:cubicBezTo>
                    <a:cubicBezTo>
                      <a:pt x="4786298" y="1581209"/>
                      <a:pt x="4837039" y="1383763"/>
                      <a:pt x="4800600" y="1511300"/>
                    </a:cubicBezTo>
                    <a:cubicBezTo>
                      <a:pt x="4795805" y="1528083"/>
                      <a:pt x="4794776" y="1546057"/>
                      <a:pt x="4787900" y="1562100"/>
                    </a:cubicBezTo>
                    <a:cubicBezTo>
                      <a:pt x="4781887" y="1576129"/>
                      <a:pt x="4769326" y="1586548"/>
                      <a:pt x="4762500" y="1600200"/>
                    </a:cubicBezTo>
                    <a:cubicBezTo>
                      <a:pt x="4753390" y="1618420"/>
                      <a:pt x="4741169" y="1672824"/>
                      <a:pt x="4737100" y="1689100"/>
                    </a:cubicBezTo>
                    <a:cubicBezTo>
                      <a:pt x="4741333" y="1735667"/>
                      <a:pt x="4743620" y="1782451"/>
                      <a:pt x="4749800" y="1828800"/>
                    </a:cubicBezTo>
                    <a:cubicBezTo>
                      <a:pt x="4759020" y="1897949"/>
                      <a:pt x="4762140" y="1858929"/>
                      <a:pt x="4775200" y="1917700"/>
                    </a:cubicBezTo>
                    <a:cubicBezTo>
                      <a:pt x="4780786" y="1942837"/>
                      <a:pt x="4782850" y="1968650"/>
                      <a:pt x="4787900" y="1993900"/>
                    </a:cubicBezTo>
                    <a:cubicBezTo>
                      <a:pt x="4801134" y="2060070"/>
                      <a:pt x="4797161" y="2026313"/>
                      <a:pt x="4813300" y="2082800"/>
                    </a:cubicBezTo>
                    <a:cubicBezTo>
                      <a:pt x="4818095" y="2099583"/>
                      <a:pt x="4820984" y="2116882"/>
                      <a:pt x="4826000" y="2133600"/>
                    </a:cubicBezTo>
                    <a:cubicBezTo>
                      <a:pt x="4833693" y="2159245"/>
                      <a:pt x="4842933" y="2184400"/>
                      <a:pt x="4851400" y="2209800"/>
                    </a:cubicBezTo>
                    <a:cubicBezTo>
                      <a:pt x="4855633" y="2222500"/>
                      <a:pt x="4852961" y="2240474"/>
                      <a:pt x="4864100" y="2247900"/>
                    </a:cubicBezTo>
                    <a:cubicBezTo>
                      <a:pt x="4876800" y="2256367"/>
                      <a:pt x="4888252" y="2267101"/>
                      <a:pt x="4902200" y="2273300"/>
                    </a:cubicBezTo>
                    <a:cubicBezTo>
                      <a:pt x="4926666" y="2284174"/>
                      <a:pt x="4956123" y="2283848"/>
                      <a:pt x="4978400" y="2298700"/>
                    </a:cubicBezTo>
                    <a:lnTo>
                      <a:pt x="5016500" y="2324100"/>
                    </a:lnTo>
                    <a:cubicBezTo>
                      <a:pt x="5033433" y="2349500"/>
                      <a:pt x="5057647" y="2371340"/>
                      <a:pt x="5067300" y="2400300"/>
                    </a:cubicBezTo>
                    <a:cubicBezTo>
                      <a:pt x="5075767" y="2425700"/>
                      <a:pt x="5086206" y="2450525"/>
                      <a:pt x="5092700" y="2476500"/>
                    </a:cubicBezTo>
                    <a:cubicBezTo>
                      <a:pt x="5108647" y="2540287"/>
                      <a:pt x="5099880" y="2510741"/>
                      <a:pt x="5118100" y="2565400"/>
                    </a:cubicBezTo>
                    <a:cubicBezTo>
                      <a:pt x="5115676" y="2596912"/>
                      <a:pt x="5120113" y="2713774"/>
                      <a:pt x="5092700" y="2768600"/>
                    </a:cubicBezTo>
                    <a:cubicBezTo>
                      <a:pt x="5076014" y="2801973"/>
                      <a:pt x="5043581" y="2834586"/>
                      <a:pt x="5016500" y="2857500"/>
                    </a:cubicBezTo>
                    <a:cubicBezTo>
                      <a:pt x="4979653" y="2888678"/>
                      <a:pt x="4947991" y="2931136"/>
                      <a:pt x="4902200" y="2946400"/>
                    </a:cubicBezTo>
                    <a:cubicBezTo>
                      <a:pt x="4889500" y="2950633"/>
                      <a:pt x="4876074" y="2953113"/>
                      <a:pt x="4864100" y="2959100"/>
                    </a:cubicBezTo>
                    <a:cubicBezTo>
                      <a:pt x="4850448" y="2965926"/>
                      <a:pt x="4840029" y="2978487"/>
                      <a:pt x="4826000" y="2984500"/>
                    </a:cubicBezTo>
                    <a:cubicBezTo>
                      <a:pt x="4809957" y="2991376"/>
                      <a:pt x="4791543" y="2991071"/>
                      <a:pt x="4775200" y="2997200"/>
                    </a:cubicBezTo>
                    <a:cubicBezTo>
                      <a:pt x="4757473" y="3003847"/>
                      <a:pt x="4742127" y="3015953"/>
                      <a:pt x="4724400" y="3022600"/>
                    </a:cubicBezTo>
                    <a:cubicBezTo>
                      <a:pt x="4708057" y="3028729"/>
                      <a:pt x="4690756" y="3032083"/>
                      <a:pt x="4673600" y="3035300"/>
                    </a:cubicBezTo>
                    <a:cubicBezTo>
                      <a:pt x="4622981" y="3044791"/>
                      <a:pt x="4572000" y="3052233"/>
                      <a:pt x="4521200" y="3060700"/>
                    </a:cubicBezTo>
                    <a:cubicBezTo>
                      <a:pt x="4495800" y="3064933"/>
                      <a:pt x="4470552" y="3070206"/>
                      <a:pt x="4445000" y="3073400"/>
                    </a:cubicBezTo>
                    <a:cubicBezTo>
                      <a:pt x="4411133" y="3077633"/>
                      <a:pt x="4377133" y="3080910"/>
                      <a:pt x="4343400" y="3086100"/>
                    </a:cubicBezTo>
                    <a:cubicBezTo>
                      <a:pt x="4177958" y="3111553"/>
                      <a:pt x="4418003" y="3096564"/>
                      <a:pt x="4089400" y="3111500"/>
                    </a:cubicBezTo>
                    <a:cubicBezTo>
                      <a:pt x="3966687" y="3117078"/>
                      <a:pt x="3843867" y="3119967"/>
                      <a:pt x="3721100" y="3124200"/>
                    </a:cubicBezTo>
                    <a:lnTo>
                      <a:pt x="3454400" y="3149600"/>
                    </a:lnTo>
                    <a:cubicBezTo>
                      <a:pt x="3378167" y="3157768"/>
                      <a:pt x="3301426" y="3162396"/>
                      <a:pt x="3225800" y="3175000"/>
                    </a:cubicBezTo>
                    <a:cubicBezTo>
                      <a:pt x="3200400" y="3179233"/>
                      <a:pt x="3175254" y="3185469"/>
                      <a:pt x="3149600" y="3187700"/>
                    </a:cubicBezTo>
                    <a:cubicBezTo>
                      <a:pt x="3077780" y="3193945"/>
                      <a:pt x="3005667" y="3196167"/>
                      <a:pt x="2933700" y="3200400"/>
                    </a:cubicBezTo>
                    <a:cubicBezTo>
                      <a:pt x="2809810" y="3231373"/>
                      <a:pt x="2964508" y="3193554"/>
                      <a:pt x="2819400" y="3225800"/>
                    </a:cubicBezTo>
                    <a:cubicBezTo>
                      <a:pt x="2802361" y="3229586"/>
                      <a:pt x="2784943" y="3232371"/>
                      <a:pt x="2768600" y="3238500"/>
                    </a:cubicBezTo>
                    <a:cubicBezTo>
                      <a:pt x="2750873" y="3245147"/>
                      <a:pt x="2735527" y="3257253"/>
                      <a:pt x="2717800" y="3263900"/>
                    </a:cubicBezTo>
                    <a:cubicBezTo>
                      <a:pt x="2697302" y="3271587"/>
                      <a:pt x="2620743" y="3285851"/>
                      <a:pt x="2603500" y="3289300"/>
                    </a:cubicBezTo>
                    <a:cubicBezTo>
                      <a:pt x="2586567" y="3297767"/>
                      <a:pt x="2570427" y="3308053"/>
                      <a:pt x="2552700" y="3314700"/>
                    </a:cubicBezTo>
                    <a:cubicBezTo>
                      <a:pt x="2536357" y="3320829"/>
                      <a:pt x="2518683" y="3322605"/>
                      <a:pt x="2501900" y="3327400"/>
                    </a:cubicBezTo>
                    <a:cubicBezTo>
                      <a:pt x="2489028" y="3331078"/>
                      <a:pt x="2476500" y="3335867"/>
                      <a:pt x="2463800" y="3340100"/>
                    </a:cubicBezTo>
                    <a:lnTo>
                      <a:pt x="2209800" y="3314700"/>
                    </a:lnTo>
                    <a:lnTo>
                      <a:pt x="2070100" y="3302000"/>
                    </a:lnTo>
                    <a:cubicBezTo>
                      <a:pt x="1939344" y="3269311"/>
                      <a:pt x="2045110" y="3292312"/>
                      <a:pt x="1778000" y="3276600"/>
                    </a:cubicBezTo>
                    <a:lnTo>
                      <a:pt x="1587500" y="3263900"/>
                    </a:lnTo>
                    <a:cubicBezTo>
                      <a:pt x="1439333" y="3268133"/>
                      <a:pt x="1291042" y="3269198"/>
                      <a:pt x="1143000" y="3276600"/>
                    </a:cubicBezTo>
                    <a:cubicBezTo>
                      <a:pt x="1121441" y="3277678"/>
                      <a:pt x="1100835" y="3286018"/>
                      <a:pt x="1079500" y="3289300"/>
                    </a:cubicBezTo>
                    <a:cubicBezTo>
                      <a:pt x="1045767" y="3294490"/>
                      <a:pt x="1011566" y="3296389"/>
                      <a:pt x="977900" y="3302000"/>
                    </a:cubicBezTo>
                    <a:cubicBezTo>
                      <a:pt x="960683" y="3304869"/>
                      <a:pt x="944273" y="3311578"/>
                      <a:pt x="927100" y="3314700"/>
                    </a:cubicBezTo>
                    <a:cubicBezTo>
                      <a:pt x="897649" y="3320055"/>
                      <a:pt x="867786" y="3322848"/>
                      <a:pt x="838200" y="3327400"/>
                    </a:cubicBezTo>
                    <a:cubicBezTo>
                      <a:pt x="812749" y="3331316"/>
                      <a:pt x="787400" y="3335867"/>
                      <a:pt x="762000" y="3340100"/>
                    </a:cubicBezTo>
                    <a:cubicBezTo>
                      <a:pt x="647700" y="3335867"/>
                      <a:pt x="533225" y="3335008"/>
                      <a:pt x="419100" y="3327400"/>
                    </a:cubicBezTo>
                    <a:cubicBezTo>
                      <a:pt x="386150" y="3325203"/>
                      <a:pt x="369757" y="3304647"/>
                      <a:pt x="342900" y="3289300"/>
                    </a:cubicBezTo>
                    <a:cubicBezTo>
                      <a:pt x="222528" y="3220516"/>
                      <a:pt x="371782" y="3320486"/>
                      <a:pt x="228600" y="3213100"/>
                    </a:cubicBezTo>
                    <a:cubicBezTo>
                      <a:pt x="216389" y="3203942"/>
                      <a:pt x="201293" y="3198493"/>
                      <a:pt x="190500" y="3187700"/>
                    </a:cubicBezTo>
                    <a:cubicBezTo>
                      <a:pt x="181154" y="3178354"/>
                      <a:pt x="126024" y="3109549"/>
                      <a:pt x="114300" y="3086100"/>
                    </a:cubicBezTo>
                    <a:cubicBezTo>
                      <a:pt x="61720" y="2980940"/>
                      <a:pt x="148993" y="3119089"/>
                      <a:pt x="76200" y="3009900"/>
                    </a:cubicBezTo>
                    <a:cubicBezTo>
                      <a:pt x="71967" y="2988733"/>
                      <a:pt x="68183" y="2967472"/>
                      <a:pt x="63500" y="2946400"/>
                    </a:cubicBezTo>
                    <a:cubicBezTo>
                      <a:pt x="59714" y="2929361"/>
                      <a:pt x="54223" y="2912716"/>
                      <a:pt x="50800" y="2895600"/>
                    </a:cubicBezTo>
                    <a:cubicBezTo>
                      <a:pt x="45750" y="2870350"/>
                      <a:pt x="42706" y="2844735"/>
                      <a:pt x="38100" y="2819400"/>
                    </a:cubicBezTo>
                    <a:cubicBezTo>
                      <a:pt x="13339" y="2683216"/>
                      <a:pt x="37037" y="2837359"/>
                      <a:pt x="12700" y="2667000"/>
                    </a:cubicBezTo>
                    <a:cubicBezTo>
                      <a:pt x="8467" y="2578100"/>
                      <a:pt x="0" y="2489301"/>
                      <a:pt x="0" y="2400300"/>
                    </a:cubicBezTo>
                    <a:cubicBezTo>
                      <a:pt x="0" y="2192823"/>
                      <a:pt x="5425" y="1985349"/>
                      <a:pt x="12700" y="1778000"/>
                    </a:cubicBezTo>
                    <a:cubicBezTo>
                      <a:pt x="13897" y="1743891"/>
                      <a:pt x="18707" y="1709867"/>
                      <a:pt x="25400" y="1676400"/>
                    </a:cubicBezTo>
                    <a:cubicBezTo>
                      <a:pt x="31823" y="1644283"/>
                      <a:pt x="63930" y="1545043"/>
                      <a:pt x="76200" y="1511300"/>
                    </a:cubicBezTo>
                    <a:cubicBezTo>
                      <a:pt x="83991" y="1489875"/>
                      <a:pt x="93809" y="1469225"/>
                      <a:pt x="101600" y="1447800"/>
                    </a:cubicBezTo>
                    <a:cubicBezTo>
                      <a:pt x="110750" y="1422638"/>
                      <a:pt x="117850" y="1396762"/>
                      <a:pt x="127000" y="1371600"/>
                    </a:cubicBezTo>
                    <a:cubicBezTo>
                      <a:pt x="134791" y="1350175"/>
                      <a:pt x="144609" y="1329525"/>
                      <a:pt x="152400" y="1308100"/>
                    </a:cubicBezTo>
                    <a:cubicBezTo>
                      <a:pt x="161550" y="1282938"/>
                      <a:pt x="167856" y="1256759"/>
                      <a:pt x="177800" y="1231900"/>
                    </a:cubicBezTo>
                    <a:cubicBezTo>
                      <a:pt x="184831" y="1214322"/>
                      <a:pt x="195742" y="1198501"/>
                      <a:pt x="203200" y="1181100"/>
                    </a:cubicBezTo>
                    <a:cubicBezTo>
                      <a:pt x="208473" y="1168795"/>
                      <a:pt x="211200" y="1155535"/>
                      <a:pt x="215900" y="1143000"/>
                    </a:cubicBezTo>
                    <a:cubicBezTo>
                      <a:pt x="223905" y="1121654"/>
                      <a:pt x="233509" y="1100925"/>
                      <a:pt x="241300" y="1079500"/>
                    </a:cubicBezTo>
                    <a:cubicBezTo>
                      <a:pt x="250450" y="1054338"/>
                      <a:pt x="259007" y="1028945"/>
                      <a:pt x="266700" y="1003300"/>
                    </a:cubicBezTo>
                    <a:cubicBezTo>
                      <a:pt x="271716" y="986582"/>
                      <a:pt x="273271" y="968843"/>
                      <a:pt x="279400" y="952500"/>
                    </a:cubicBezTo>
                    <a:cubicBezTo>
                      <a:pt x="286047" y="934773"/>
                      <a:pt x="298153" y="919427"/>
                      <a:pt x="304800" y="901700"/>
                    </a:cubicBezTo>
                    <a:cubicBezTo>
                      <a:pt x="310929" y="885357"/>
                      <a:pt x="310624" y="866943"/>
                      <a:pt x="317500" y="850900"/>
                    </a:cubicBezTo>
                    <a:cubicBezTo>
                      <a:pt x="323513" y="836871"/>
                      <a:pt x="335327" y="826052"/>
                      <a:pt x="342900" y="812800"/>
                    </a:cubicBezTo>
                    <a:cubicBezTo>
                      <a:pt x="356181" y="789558"/>
                      <a:pt x="373072" y="744528"/>
                      <a:pt x="393700" y="723900"/>
                    </a:cubicBezTo>
                    <a:cubicBezTo>
                      <a:pt x="404493" y="713107"/>
                      <a:pt x="419100" y="706967"/>
                      <a:pt x="431800" y="698500"/>
                    </a:cubicBezTo>
                    <a:cubicBezTo>
                      <a:pt x="494863" y="603905"/>
                      <a:pt x="413812" y="720086"/>
                      <a:pt x="495300" y="622300"/>
                    </a:cubicBezTo>
                    <a:cubicBezTo>
                      <a:pt x="595218" y="502399"/>
                      <a:pt x="457030" y="660656"/>
                      <a:pt x="533400" y="546100"/>
                    </a:cubicBezTo>
                    <a:cubicBezTo>
                      <a:pt x="543363" y="531156"/>
                      <a:pt x="559811" y="521637"/>
                      <a:pt x="571500" y="508000"/>
                    </a:cubicBezTo>
                    <a:cubicBezTo>
                      <a:pt x="585275" y="491929"/>
                      <a:pt x="597462" y="474540"/>
                      <a:pt x="609600" y="457200"/>
                    </a:cubicBezTo>
                    <a:cubicBezTo>
                      <a:pt x="627106" y="432191"/>
                      <a:pt x="635000" y="397933"/>
                      <a:pt x="660400" y="381000"/>
                    </a:cubicBezTo>
                    <a:cubicBezTo>
                      <a:pt x="706209" y="350461"/>
                      <a:pt x="739903" y="331596"/>
                      <a:pt x="774700" y="279400"/>
                    </a:cubicBezTo>
                    <a:cubicBezTo>
                      <a:pt x="783167" y="266700"/>
                      <a:pt x="788613" y="251351"/>
                      <a:pt x="800100" y="241300"/>
                    </a:cubicBezTo>
                    <a:cubicBezTo>
                      <a:pt x="823074" y="221198"/>
                      <a:pt x="850900" y="207433"/>
                      <a:pt x="876300" y="190500"/>
                    </a:cubicBezTo>
                    <a:cubicBezTo>
                      <a:pt x="918029" y="162681"/>
                      <a:pt x="969899" y="125825"/>
                      <a:pt x="1016000" y="114300"/>
                    </a:cubicBezTo>
                    <a:cubicBezTo>
                      <a:pt x="1103990" y="92303"/>
                      <a:pt x="1049452" y="103528"/>
                      <a:pt x="1181100" y="88900"/>
                    </a:cubicBezTo>
                    <a:cubicBezTo>
                      <a:pt x="1193800" y="84667"/>
                      <a:pt x="1206073" y="78825"/>
                      <a:pt x="1219200" y="76200"/>
                    </a:cubicBezTo>
                    <a:cubicBezTo>
                      <a:pt x="1309430" y="58154"/>
                      <a:pt x="1427525" y="55728"/>
                      <a:pt x="1511300" y="50800"/>
                    </a:cubicBezTo>
                    <a:cubicBezTo>
                      <a:pt x="1814625" y="32957"/>
                      <a:pt x="1646717" y="46571"/>
                      <a:pt x="1879600" y="25400"/>
                    </a:cubicBezTo>
                    <a:cubicBezTo>
                      <a:pt x="1960475" y="5181"/>
                      <a:pt x="1969604" y="0"/>
                      <a:pt x="2082800" y="0"/>
                    </a:cubicBezTo>
                    <a:cubicBezTo>
                      <a:pt x="2353766" y="0"/>
                      <a:pt x="2624667" y="8467"/>
                      <a:pt x="2895600" y="12700"/>
                    </a:cubicBezTo>
                    <a:cubicBezTo>
                      <a:pt x="2929467" y="21167"/>
                      <a:pt x="2964082" y="27061"/>
                      <a:pt x="2997200" y="38100"/>
                    </a:cubicBezTo>
                    <a:lnTo>
                      <a:pt x="3073400" y="63500"/>
                    </a:lnTo>
                    <a:cubicBezTo>
                      <a:pt x="3086100" y="67733"/>
                      <a:pt x="3098113" y="76200"/>
                      <a:pt x="3111500" y="76200"/>
                    </a:cubicBezTo>
                    <a:lnTo>
                      <a:pt x="3136900" y="50800"/>
                    </a:lnTo>
                    <a:close/>
                  </a:path>
                </a:pathLst>
              </a:custGeom>
              <a:solidFill>
                <a:srgbClr val="FFFFFF">
                  <a:alpha val="8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24" name="手繪多邊形 23">
                <a:extLst>
                  <a:ext uri="{FF2B5EF4-FFF2-40B4-BE49-F238E27FC236}">
                    <a16:creationId xmlns:a16="http://schemas.microsoft.com/office/drawing/2014/main" id="{38962FBD-D350-234F-B2CA-D561758E0C98}"/>
                  </a:ext>
                </a:extLst>
              </p:cNvPr>
              <p:cNvSpPr/>
              <p:nvPr/>
            </p:nvSpPr>
            <p:spPr>
              <a:xfrm>
                <a:off x="2694056" y="1556792"/>
                <a:ext cx="268556" cy="234469"/>
              </a:xfrm>
              <a:custGeom>
                <a:avLst/>
                <a:gdLst>
                  <a:gd name="connsiteX0" fmla="*/ 3136900 w 5359400"/>
                  <a:gd name="connsiteY0" fmla="*/ 50800 h 3340100"/>
                  <a:gd name="connsiteX1" fmla="*/ 3136900 w 5359400"/>
                  <a:gd name="connsiteY1" fmla="*/ 50800 h 3340100"/>
                  <a:gd name="connsiteX2" fmla="*/ 3263900 w 5359400"/>
                  <a:gd name="connsiteY2" fmla="*/ 63500 h 3340100"/>
                  <a:gd name="connsiteX3" fmla="*/ 3492500 w 5359400"/>
                  <a:gd name="connsiteY3" fmla="*/ 38100 h 3340100"/>
                  <a:gd name="connsiteX4" fmla="*/ 3860800 w 5359400"/>
                  <a:gd name="connsiteY4" fmla="*/ 12700 h 3340100"/>
                  <a:gd name="connsiteX5" fmla="*/ 4445000 w 5359400"/>
                  <a:gd name="connsiteY5" fmla="*/ 38100 h 3340100"/>
                  <a:gd name="connsiteX6" fmla="*/ 4533900 w 5359400"/>
                  <a:gd name="connsiteY6" fmla="*/ 76200 h 3340100"/>
                  <a:gd name="connsiteX7" fmla="*/ 4597400 w 5359400"/>
                  <a:gd name="connsiteY7" fmla="*/ 88900 h 3340100"/>
                  <a:gd name="connsiteX8" fmla="*/ 4635500 w 5359400"/>
                  <a:gd name="connsiteY8" fmla="*/ 114300 h 3340100"/>
                  <a:gd name="connsiteX9" fmla="*/ 4889500 w 5359400"/>
                  <a:gd name="connsiteY9" fmla="*/ 152400 h 3340100"/>
                  <a:gd name="connsiteX10" fmla="*/ 5118100 w 5359400"/>
                  <a:gd name="connsiteY10" fmla="*/ 177800 h 3340100"/>
                  <a:gd name="connsiteX11" fmla="*/ 5168900 w 5359400"/>
                  <a:gd name="connsiteY11" fmla="*/ 190500 h 3340100"/>
                  <a:gd name="connsiteX12" fmla="*/ 5270500 w 5359400"/>
                  <a:gd name="connsiteY12" fmla="*/ 215900 h 3340100"/>
                  <a:gd name="connsiteX13" fmla="*/ 5308600 w 5359400"/>
                  <a:gd name="connsiteY13" fmla="*/ 241300 h 3340100"/>
                  <a:gd name="connsiteX14" fmla="*/ 5334000 w 5359400"/>
                  <a:gd name="connsiteY14" fmla="*/ 279400 h 3340100"/>
                  <a:gd name="connsiteX15" fmla="*/ 5359400 w 5359400"/>
                  <a:gd name="connsiteY15" fmla="*/ 406400 h 3340100"/>
                  <a:gd name="connsiteX16" fmla="*/ 5346700 w 5359400"/>
                  <a:gd name="connsiteY16" fmla="*/ 635000 h 3340100"/>
                  <a:gd name="connsiteX17" fmla="*/ 5308600 w 5359400"/>
                  <a:gd name="connsiteY17" fmla="*/ 711200 h 3340100"/>
                  <a:gd name="connsiteX18" fmla="*/ 5283200 w 5359400"/>
                  <a:gd name="connsiteY18" fmla="*/ 787400 h 3340100"/>
                  <a:gd name="connsiteX19" fmla="*/ 5270500 w 5359400"/>
                  <a:gd name="connsiteY19" fmla="*/ 825500 h 3340100"/>
                  <a:gd name="connsiteX20" fmla="*/ 5232400 w 5359400"/>
                  <a:gd name="connsiteY20" fmla="*/ 901700 h 3340100"/>
                  <a:gd name="connsiteX21" fmla="*/ 5207000 w 5359400"/>
                  <a:gd name="connsiteY21" fmla="*/ 1054100 h 3340100"/>
                  <a:gd name="connsiteX22" fmla="*/ 5143500 w 5359400"/>
                  <a:gd name="connsiteY22" fmla="*/ 1117600 h 3340100"/>
                  <a:gd name="connsiteX23" fmla="*/ 5105400 w 5359400"/>
                  <a:gd name="connsiteY23" fmla="*/ 1168400 h 3340100"/>
                  <a:gd name="connsiteX24" fmla="*/ 5067300 w 5359400"/>
                  <a:gd name="connsiteY24" fmla="*/ 1193800 h 3340100"/>
                  <a:gd name="connsiteX25" fmla="*/ 5016500 w 5359400"/>
                  <a:gd name="connsiteY25" fmla="*/ 1231900 h 3340100"/>
                  <a:gd name="connsiteX26" fmla="*/ 4978400 w 5359400"/>
                  <a:gd name="connsiteY26" fmla="*/ 1270000 h 3340100"/>
                  <a:gd name="connsiteX27" fmla="*/ 4902200 w 5359400"/>
                  <a:gd name="connsiteY27" fmla="*/ 1333500 h 3340100"/>
                  <a:gd name="connsiteX28" fmla="*/ 4826000 w 5359400"/>
                  <a:gd name="connsiteY28" fmla="*/ 1422400 h 3340100"/>
                  <a:gd name="connsiteX29" fmla="*/ 4800600 w 5359400"/>
                  <a:gd name="connsiteY29" fmla="*/ 1511300 h 3340100"/>
                  <a:gd name="connsiteX30" fmla="*/ 4787900 w 5359400"/>
                  <a:gd name="connsiteY30" fmla="*/ 1562100 h 3340100"/>
                  <a:gd name="connsiteX31" fmla="*/ 4762500 w 5359400"/>
                  <a:gd name="connsiteY31" fmla="*/ 1600200 h 3340100"/>
                  <a:gd name="connsiteX32" fmla="*/ 4737100 w 5359400"/>
                  <a:gd name="connsiteY32" fmla="*/ 1689100 h 3340100"/>
                  <a:gd name="connsiteX33" fmla="*/ 4749800 w 5359400"/>
                  <a:gd name="connsiteY33" fmla="*/ 1828800 h 3340100"/>
                  <a:gd name="connsiteX34" fmla="*/ 4775200 w 5359400"/>
                  <a:gd name="connsiteY34" fmla="*/ 1917700 h 3340100"/>
                  <a:gd name="connsiteX35" fmla="*/ 4787900 w 5359400"/>
                  <a:gd name="connsiteY35" fmla="*/ 1993900 h 3340100"/>
                  <a:gd name="connsiteX36" fmla="*/ 4813300 w 5359400"/>
                  <a:gd name="connsiteY36" fmla="*/ 2082800 h 3340100"/>
                  <a:gd name="connsiteX37" fmla="*/ 4826000 w 5359400"/>
                  <a:gd name="connsiteY37" fmla="*/ 2133600 h 3340100"/>
                  <a:gd name="connsiteX38" fmla="*/ 4851400 w 5359400"/>
                  <a:gd name="connsiteY38" fmla="*/ 2209800 h 3340100"/>
                  <a:gd name="connsiteX39" fmla="*/ 4864100 w 5359400"/>
                  <a:gd name="connsiteY39" fmla="*/ 2247900 h 3340100"/>
                  <a:gd name="connsiteX40" fmla="*/ 4902200 w 5359400"/>
                  <a:gd name="connsiteY40" fmla="*/ 2273300 h 3340100"/>
                  <a:gd name="connsiteX41" fmla="*/ 4978400 w 5359400"/>
                  <a:gd name="connsiteY41" fmla="*/ 2298700 h 3340100"/>
                  <a:gd name="connsiteX42" fmla="*/ 5016500 w 5359400"/>
                  <a:gd name="connsiteY42" fmla="*/ 2324100 h 3340100"/>
                  <a:gd name="connsiteX43" fmla="*/ 5067300 w 5359400"/>
                  <a:gd name="connsiteY43" fmla="*/ 2400300 h 3340100"/>
                  <a:gd name="connsiteX44" fmla="*/ 5092700 w 5359400"/>
                  <a:gd name="connsiteY44" fmla="*/ 2476500 h 3340100"/>
                  <a:gd name="connsiteX45" fmla="*/ 5118100 w 5359400"/>
                  <a:gd name="connsiteY45" fmla="*/ 2565400 h 3340100"/>
                  <a:gd name="connsiteX46" fmla="*/ 5092700 w 5359400"/>
                  <a:gd name="connsiteY46" fmla="*/ 2768600 h 3340100"/>
                  <a:gd name="connsiteX47" fmla="*/ 5016500 w 5359400"/>
                  <a:gd name="connsiteY47" fmla="*/ 2857500 h 3340100"/>
                  <a:gd name="connsiteX48" fmla="*/ 4902200 w 5359400"/>
                  <a:gd name="connsiteY48" fmla="*/ 2946400 h 3340100"/>
                  <a:gd name="connsiteX49" fmla="*/ 4864100 w 5359400"/>
                  <a:gd name="connsiteY49" fmla="*/ 2959100 h 3340100"/>
                  <a:gd name="connsiteX50" fmla="*/ 4826000 w 5359400"/>
                  <a:gd name="connsiteY50" fmla="*/ 2984500 h 3340100"/>
                  <a:gd name="connsiteX51" fmla="*/ 4775200 w 5359400"/>
                  <a:gd name="connsiteY51" fmla="*/ 2997200 h 3340100"/>
                  <a:gd name="connsiteX52" fmla="*/ 4724400 w 5359400"/>
                  <a:gd name="connsiteY52" fmla="*/ 3022600 h 3340100"/>
                  <a:gd name="connsiteX53" fmla="*/ 4673600 w 5359400"/>
                  <a:gd name="connsiteY53" fmla="*/ 3035300 h 3340100"/>
                  <a:gd name="connsiteX54" fmla="*/ 4521200 w 5359400"/>
                  <a:gd name="connsiteY54" fmla="*/ 3060700 h 3340100"/>
                  <a:gd name="connsiteX55" fmla="*/ 4445000 w 5359400"/>
                  <a:gd name="connsiteY55" fmla="*/ 3073400 h 3340100"/>
                  <a:gd name="connsiteX56" fmla="*/ 4343400 w 5359400"/>
                  <a:gd name="connsiteY56" fmla="*/ 3086100 h 3340100"/>
                  <a:gd name="connsiteX57" fmla="*/ 4089400 w 5359400"/>
                  <a:gd name="connsiteY57" fmla="*/ 3111500 h 3340100"/>
                  <a:gd name="connsiteX58" fmla="*/ 3721100 w 5359400"/>
                  <a:gd name="connsiteY58" fmla="*/ 3124200 h 3340100"/>
                  <a:gd name="connsiteX59" fmla="*/ 3454400 w 5359400"/>
                  <a:gd name="connsiteY59" fmla="*/ 3149600 h 3340100"/>
                  <a:gd name="connsiteX60" fmla="*/ 3225800 w 5359400"/>
                  <a:gd name="connsiteY60" fmla="*/ 3175000 h 3340100"/>
                  <a:gd name="connsiteX61" fmla="*/ 3149600 w 5359400"/>
                  <a:gd name="connsiteY61" fmla="*/ 3187700 h 3340100"/>
                  <a:gd name="connsiteX62" fmla="*/ 2933700 w 5359400"/>
                  <a:gd name="connsiteY62" fmla="*/ 3200400 h 3340100"/>
                  <a:gd name="connsiteX63" fmla="*/ 2819400 w 5359400"/>
                  <a:gd name="connsiteY63" fmla="*/ 3225800 h 3340100"/>
                  <a:gd name="connsiteX64" fmla="*/ 2768600 w 5359400"/>
                  <a:gd name="connsiteY64" fmla="*/ 3238500 h 3340100"/>
                  <a:gd name="connsiteX65" fmla="*/ 2717800 w 5359400"/>
                  <a:gd name="connsiteY65" fmla="*/ 3263900 h 3340100"/>
                  <a:gd name="connsiteX66" fmla="*/ 2603500 w 5359400"/>
                  <a:gd name="connsiteY66" fmla="*/ 3289300 h 3340100"/>
                  <a:gd name="connsiteX67" fmla="*/ 2552700 w 5359400"/>
                  <a:gd name="connsiteY67" fmla="*/ 3314700 h 3340100"/>
                  <a:gd name="connsiteX68" fmla="*/ 2501900 w 5359400"/>
                  <a:gd name="connsiteY68" fmla="*/ 3327400 h 3340100"/>
                  <a:gd name="connsiteX69" fmla="*/ 2463800 w 5359400"/>
                  <a:gd name="connsiteY69" fmla="*/ 3340100 h 3340100"/>
                  <a:gd name="connsiteX70" fmla="*/ 2209800 w 5359400"/>
                  <a:gd name="connsiteY70" fmla="*/ 3314700 h 3340100"/>
                  <a:gd name="connsiteX71" fmla="*/ 2070100 w 5359400"/>
                  <a:gd name="connsiteY71" fmla="*/ 3302000 h 3340100"/>
                  <a:gd name="connsiteX72" fmla="*/ 1778000 w 5359400"/>
                  <a:gd name="connsiteY72" fmla="*/ 3276600 h 3340100"/>
                  <a:gd name="connsiteX73" fmla="*/ 1587500 w 5359400"/>
                  <a:gd name="connsiteY73" fmla="*/ 3263900 h 3340100"/>
                  <a:gd name="connsiteX74" fmla="*/ 1143000 w 5359400"/>
                  <a:gd name="connsiteY74" fmla="*/ 3276600 h 3340100"/>
                  <a:gd name="connsiteX75" fmla="*/ 1079500 w 5359400"/>
                  <a:gd name="connsiteY75" fmla="*/ 3289300 h 3340100"/>
                  <a:gd name="connsiteX76" fmla="*/ 977900 w 5359400"/>
                  <a:gd name="connsiteY76" fmla="*/ 3302000 h 3340100"/>
                  <a:gd name="connsiteX77" fmla="*/ 927100 w 5359400"/>
                  <a:gd name="connsiteY77" fmla="*/ 3314700 h 3340100"/>
                  <a:gd name="connsiteX78" fmla="*/ 838200 w 5359400"/>
                  <a:gd name="connsiteY78" fmla="*/ 3327400 h 3340100"/>
                  <a:gd name="connsiteX79" fmla="*/ 762000 w 5359400"/>
                  <a:gd name="connsiteY79" fmla="*/ 3340100 h 3340100"/>
                  <a:gd name="connsiteX80" fmla="*/ 419100 w 5359400"/>
                  <a:gd name="connsiteY80" fmla="*/ 3327400 h 3340100"/>
                  <a:gd name="connsiteX81" fmla="*/ 342900 w 5359400"/>
                  <a:gd name="connsiteY81" fmla="*/ 3289300 h 3340100"/>
                  <a:gd name="connsiteX82" fmla="*/ 228600 w 5359400"/>
                  <a:gd name="connsiteY82" fmla="*/ 3213100 h 3340100"/>
                  <a:gd name="connsiteX83" fmla="*/ 190500 w 5359400"/>
                  <a:gd name="connsiteY83" fmla="*/ 3187700 h 3340100"/>
                  <a:gd name="connsiteX84" fmla="*/ 114300 w 5359400"/>
                  <a:gd name="connsiteY84" fmla="*/ 3086100 h 3340100"/>
                  <a:gd name="connsiteX85" fmla="*/ 76200 w 5359400"/>
                  <a:gd name="connsiteY85" fmla="*/ 3009900 h 3340100"/>
                  <a:gd name="connsiteX86" fmla="*/ 63500 w 5359400"/>
                  <a:gd name="connsiteY86" fmla="*/ 2946400 h 3340100"/>
                  <a:gd name="connsiteX87" fmla="*/ 50800 w 5359400"/>
                  <a:gd name="connsiteY87" fmla="*/ 2895600 h 3340100"/>
                  <a:gd name="connsiteX88" fmla="*/ 38100 w 5359400"/>
                  <a:gd name="connsiteY88" fmla="*/ 2819400 h 3340100"/>
                  <a:gd name="connsiteX89" fmla="*/ 12700 w 5359400"/>
                  <a:gd name="connsiteY89" fmla="*/ 2667000 h 3340100"/>
                  <a:gd name="connsiteX90" fmla="*/ 0 w 5359400"/>
                  <a:gd name="connsiteY90" fmla="*/ 2400300 h 3340100"/>
                  <a:gd name="connsiteX91" fmla="*/ 12700 w 5359400"/>
                  <a:gd name="connsiteY91" fmla="*/ 1778000 h 3340100"/>
                  <a:gd name="connsiteX92" fmla="*/ 25400 w 5359400"/>
                  <a:gd name="connsiteY92" fmla="*/ 1676400 h 3340100"/>
                  <a:gd name="connsiteX93" fmla="*/ 76200 w 5359400"/>
                  <a:gd name="connsiteY93" fmla="*/ 1511300 h 3340100"/>
                  <a:gd name="connsiteX94" fmla="*/ 101600 w 5359400"/>
                  <a:gd name="connsiteY94" fmla="*/ 1447800 h 3340100"/>
                  <a:gd name="connsiteX95" fmla="*/ 127000 w 5359400"/>
                  <a:gd name="connsiteY95" fmla="*/ 1371600 h 3340100"/>
                  <a:gd name="connsiteX96" fmla="*/ 152400 w 5359400"/>
                  <a:gd name="connsiteY96" fmla="*/ 1308100 h 3340100"/>
                  <a:gd name="connsiteX97" fmla="*/ 177800 w 5359400"/>
                  <a:gd name="connsiteY97" fmla="*/ 1231900 h 3340100"/>
                  <a:gd name="connsiteX98" fmla="*/ 203200 w 5359400"/>
                  <a:gd name="connsiteY98" fmla="*/ 1181100 h 3340100"/>
                  <a:gd name="connsiteX99" fmla="*/ 215900 w 5359400"/>
                  <a:gd name="connsiteY99" fmla="*/ 1143000 h 3340100"/>
                  <a:gd name="connsiteX100" fmla="*/ 241300 w 5359400"/>
                  <a:gd name="connsiteY100" fmla="*/ 1079500 h 3340100"/>
                  <a:gd name="connsiteX101" fmla="*/ 266700 w 5359400"/>
                  <a:gd name="connsiteY101" fmla="*/ 1003300 h 3340100"/>
                  <a:gd name="connsiteX102" fmla="*/ 279400 w 5359400"/>
                  <a:gd name="connsiteY102" fmla="*/ 952500 h 3340100"/>
                  <a:gd name="connsiteX103" fmla="*/ 304800 w 5359400"/>
                  <a:gd name="connsiteY103" fmla="*/ 901700 h 3340100"/>
                  <a:gd name="connsiteX104" fmla="*/ 317500 w 5359400"/>
                  <a:gd name="connsiteY104" fmla="*/ 850900 h 3340100"/>
                  <a:gd name="connsiteX105" fmla="*/ 342900 w 5359400"/>
                  <a:gd name="connsiteY105" fmla="*/ 812800 h 3340100"/>
                  <a:gd name="connsiteX106" fmla="*/ 393700 w 5359400"/>
                  <a:gd name="connsiteY106" fmla="*/ 723900 h 3340100"/>
                  <a:gd name="connsiteX107" fmla="*/ 431800 w 5359400"/>
                  <a:gd name="connsiteY107" fmla="*/ 698500 h 3340100"/>
                  <a:gd name="connsiteX108" fmla="*/ 495300 w 5359400"/>
                  <a:gd name="connsiteY108" fmla="*/ 622300 h 3340100"/>
                  <a:gd name="connsiteX109" fmla="*/ 533400 w 5359400"/>
                  <a:gd name="connsiteY109" fmla="*/ 546100 h 3340100"/>
                  <a:gd name="connsiteX110" fmla="*/ 571500 w 5359400"/>
                  <a:gd name="connsiteY110" fmla="*/ 508000 h 3340100"/>
                  <a:gd name="connsiteX111" fmla="*/ 609600 w 5359400"/>
                  <a:gd name="connsiteY111" fmla="*/ 457200 h 3340100"/>
                  <a:gd name="connsiteX112" fmla="*/ 660400 w 5359400"/>
                  <a:gd name="connsiteY112" fmla="*/ 381000 h 3340100"/>
                  <a:gd name="connsiteX113" fmla="*/ 774700 w 5359400"/>
                  <a:gd name="connsiteY113" fmla="*/ 279400 h 3340100"/>
                  <a:gd name="connsiteX114" fmla="*/ 800100 w 5359400"/>
                  <a:gd name="connsiteY114" fmla="*/ 241300 h 3340100"/>
                  <a:gd name="connsiteX115" fmla="*/ 876300 w 5359400"/>
                  <a:gd name="connsiteY115" fmla="*/ 190500 h 3340100"/>
                  <a:gd name="connsiteX116" fmla="*/ 1016000 w 5359400"/>
                  <a:gd name="connsiteY116" fmla="*/ 114300 h 3340100"/>
                  <a:gd name="connsiteX117" fmla="*/ 1181100 w 5359400"/>
                  <a:gd name="connsiteY117" fmla="*/ 88900 h 3340100"/>
                  <a:gd name="connsiteX118" fmla="*/ 1219200 w 5359400"/>
                  <a:gd name="connsiteY118" fmla="*/ 76200 h 3340100"/>
                  <a:gd name="connsiteX119" fmla="*/ 1511300 w 5359400"/>
                  <a:gd name="connsiteY119" fmla="*/ 50800 h 3340100"/>
                  <a:gd name="connsiteX120" fmla="*/ 1879600 w 5359400"/>
                  <a:gd name="connsiteY120" fmla="*/ 25400 h 3340100"/>
                  <a:gd name="connsiteX121" fmla="*/ 2082800 w 5359400"/>
                  <a:gd name="connsiteY121" fmla="*/ 0 h 3340100"/>
                  <a:gd name="connsiteX122" fmla="*/ 2895600 w 5359400"/>
                  <a:gd name="connsiteY122" fmla="*/ 12700 h 3340100"/>
                  <a:gd name="connsiteX123" fmla="*/ 2997200 w 5359400"/>
                  <a:gd name="connsiteY123" fmla="*/ 38100 h 3340100"/>
                  <a:gd name="connsiteX124" fmla="*/ 3073400 w 5359400"/>
                  <a:gd name="connsiteY124" fmla="*/ 63500 h 3340100"/>
                  <a:gd name="connsiteX125" fmla="*/ 3111500 w 5359400"/>
                  <a:gd name="connsiteY125" fmla="*/ 76200 h 3340100"/>
                  <a:gd name="connsiteX126" fmla="*/ 3136900 w 5359400"/>
                  <a:gd name="connsiteY126" fmla="*/ 50800 h 334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5359400" h="3340100">
                    <a:moveTo>
                      <a:pt x="3136900" y="50800"/>
                    </a:moveTo>
                    <a:lnTo>
                      <a:pt x="3136900" y="50800"/>
                    </a:lnTo>
                    <a:cubicBezTo>
                      <a:pt x="3179233" y="55033"/>
                      <a:pt x="3221356" y="63500"/>
                      <a:pt x="3263900" y="63500"/>
                    </a:cubicBezTo>
                    <a:cubicBezTo>
                      <a:pt x="3516140" y="63500"/>
                      <a:pt x="3349215" y="56011"/>
                      <a:pt x="3492500" y="38100"/>
                    </a:cubicBezTo>
                    <a:cubicBezTo>
                      <a:pt x="3602313" y="24373"/>
                      <a:pt x="3758344" y="18392"/>
                      <a:pt x="3860800" y="12700"/>
                    </a:cubicBezTo>
                    <a:cubicBezTo>
                      <a:pt x="3929652" y="14465"/>
                      <a:pt x="4275323" y="4165"/>
                      <a:pt x="4445000" y="38100"/>
                    </a:cubicBezTo>
                    <a:cubicBezTo>
                      <a:pt x="4500485" y="49197"/>
                      <a:pt x="4471941" y="55547"/>
                      <a:pt x="4533900" y="76200"/>
                    </a:cubicBezTo>
                    <a:cubicBezTo>
                      <a:pt x="4554378" y="83026"/>
                      <a:pt x="4576233" y="84667"/>
                      <a:pt x="4597400" y="88900"/>
                    </a:cubicBezTo>
                    <a:cubicBezTo>
                      <a:pt x="4610100" y="97367"/>
                      <a:pt x="4621155" y="109084"/>
                      <a:pt x="4635500" y="114300"/>
                    </a:cubicBezTo>
                    <a:cubicBezTo>
                      <a:pt x="4725316" y="146960"/>
                      <a:pt x="4791735" y="144253"/>
                      <a:pt x="4889500" y="152400"/>
                    </a:cubicBezTo>
                    <a:cubicBezTo>
                      <a:pt x="5043215" y="183143"/>
                      <a:pt x="4839192" y="144987"/>
                      <a:pt x="5118100" y="177800"/>
                    </a:cubicBezTo>
                    <a:cubicBezTo>
                      <a:pt x="5135435" y="179839"/>
                      <a:pt x="5151861" y="186714"/>
                      <a:pt x="5168900" y="190500"/>
                    </a:cubicBezTo>
                    <a:cubicBezTo>
                      <a:pt x="5194985" y="196297"/>
                      <a:pt x="5243267" y="202283"/>
                      <a:pt x="5270500" y="215900"/>
                    </a:cubicBezTo>
                    <a:cubicBezTo>
                      <a:pt x="5284152" y="222726"/>
                      <a:pt x="5295900" y="232833"/>
                      <a:pt x="5308600" y="241300"/>
                    </a:cubicBezTo>
                    <a:cubicBezTo>
                      <a:pt x="5317067" y="254000"/>
                      <a:pt x="5327174" y="265748"/>
                      <a:pt x="5334000" y="279400"/>
                    </a:cubicBezTo>
                    <a:cubicBezTo>
                      <a:pt x="5351733" y="314866"/>
                      <a:pt x="5354720" y="373638"/>
                      <a:pt x="5359400" y="406400"/>
                    </a:cubicBezTo>
                    <a:cubicBezTo>
                      <a:pt x="5355167" y="482600"/>
                      <a:pt x="5353936" y="559026"/>
                      <a:pt x="5346700" y="635000"/>
                    </a:cubicBezTo>
                    <a:cubicBezTo>
                      <a:pt x="5342489" y="679212"/>
                      <a:pt x="5326243" y="671503"/>
                      <a:pt x="5308600" y="711200"/>
                    </a:cubicBezTo>
                    <a:cubicBezTo>
                      <a:pt x="5297726" y="735666"/>
                      <a:pt x="5291667" y="762000"/>
                      <a:pt x="5283200" y="787400"/>
                    </a:cubicBezTo>
                    <a:cubicBezTo>
                      <a:pt x="5278967" y="800100"/>
                      <a:pt x="5277926" y="814361"/>
                      <a:pt x="5270500" y="825500"/>
                    </a:cubicBezTo>
                    <a:cubicBezTo>
                      <a:pt x="5237674" y="874739"/>
                      <a:pt x="5249927" y="849120"/>
                      <a:pt x="5232400" y="901700"/>
                    </a:cubicBezTo>
                    <a:cubicBezTo>
                      <a:pt x="5230514" y="914901"/>
                      <a:pt x="5215571" y="1031244"/>
                      <a:pt x="5207000" y="1054100"/>
                    </a:cubicBezTo>
                    <a:cubicBezTo>
                      <a:pt x="5186680" y="1108287"/>
                      <a:pt x="5180753" y="1080347"/>
                      <a:pt x="5143500" y="1117600"/>
                    </a:cubicBezTo>
                    <a:cubicBezTo>
                      <a:pt x="5128533" y="1132567"/>
                      <a:pt x="5120367" y="1153433"/>
                      <a:pt x="5105400" y="1168400"/>
                    </a:cubicBezTo>
                    <a:cubicBezTo>
                      <a:pt x="5094607" y="1179193"/>
                      <a:pt x="5079720" y="1184928"/>
                      <a:pt x="5067300" y="1193800"/>
                    </a:cubicBezTo>
                    <a:cubicBezTo>
                      <a:pt x="5050076" y="1206103"/>
                      <a:pt x="5032571" y="1218125"/>
                      <a:pt x="5016500" y="1231900"/>
                    </a:cubicBezTo>
                    <a:cubicBezTo>
                      <a:pt x="5002863" y="1243589"/>
                      <a:pt x="4992198" y="1258502"/>
                      <a:pt x="4978400" y="1270000"/>
                    </a:cubicBezTo>
                    <a:cubicBezTo>
                      <a:pt x="4919609" y="1318992"/>
                      <a:pt x="4957855" y="1268569"/>
                      <a:pt x="4902200" y="1333500"/>
                    </a:cubicBezTo>
                    <a:cubicBezTo>
                      <a:pt x="4804447" y="1447545"/>
                      <a:pt x="4920540" y="1327860"/>
                      <a:pt x="4826000" y="1422400"/>
                    </a:cubicBezTo>
                    <a:cubicBezTo>
                      <a:pt x="4786298" y="1581209"/>
                      <a:pt x="4837039" y="1383763"/>
                      <a:pt x="4800600" y="1511300"/>
                    </a:cubicBezTo>
                    <a:cubicBezTo>
                      <a:pt x="4795805" y="1528083"/>
                      <a:pt x="4794776" y="1546057"/>
                      <a:pt x="4787900" y="1562100"/>
                    </a:cubicBezTo>
                    <a:cubicBezTo>
                      <a:pt x="4781887" y="1576129"/>
                      <a:pt x="4769326" y="1586548"/>
                      <a:pt x="4762500" y="1600200"/>
                    </a:cubicBezTo>
                    <a:cubicBezTo>
                      <a:pt x="4753390" y="1618420"/>
                      <a:pt x="4741169" y="1672824"/>
                      <a:pt x="4737100" y="1689100"/>
                    </a:cubicBezTo>
                    <a:cubicBezTo>
                      <a:pt x="4741333" y="1735667"/>
                      <a:pt x="4743620" y="1782451"/>
                      <a:pt x="4749800" y="1828800"/>
                    </a:cubicBezTo>
                    <a:cubicBezTo>
                      <a:pt x="4759020" y="1897949"/>
                      <a:pt x="4762140" y="1858929"/>
                      <a:pt x="4775200" y="1917700"/>
                    </a:cubicBezTo>
                    <a:cubicBezTo>
                      <a:pt x="4780786" y="1942837"/>
                      <a:pt x="4782850" y="1968650"/>
                      <a:pt x="4787900" y="1993900"/>
                    </a:cubicBezTo>
                    <a:cubicBezTo>
                      <a:pt x="4801134" y="2060070"/>
                      <a:pt x="4797161" y="2026313"/>
                      <a:pt x="4813300" y="2082800"/>
                    </a:cubicBezTo>
                    <a:cubicBezTo>
                      <a:pt x="4818095" y="2099583"/>
                      <a:pt x="4820984" y="2116882"/>
                      <a:pt x="4826000" y="2133600"/>
                    </a:cubicBezTo>
                    <a:cubicBezTo>
                      <a:pt x="4833693" y="2159245"/>
                      <a:pt x="4842933" y="2184400"/>
                      <a:pt x="4851400" y="2209800"/>
                    </a:cubicBezTo>
                    <a:cubicBezTo>
                      <a:pt x="4855633" y="2222500"/>
                      <a:pt x="4852961" y="2240474"/>
                      <a:pt x="4864100" y="2247900"/>
                    </a:cubicBezTo>
                    <a:cubicBezTo>
                      <a:pt x="4876800" y="2256367"/>
                      <a:pt x="4888252" y="2267101"/>
                      <a:pt x="4902200" y="2273300"/>
                    </a:cubicBezTo>
                    <a:cubicBezTo>
                      <a:pt x="4926666" y="2284174"/>
                      <a:pt x="4956123" y="2283848"/>
                      <a:pt x="4978400" y="2298700"/>
                    </a:cubicBezTo>
                    <a:lnTo>
                      <a:pt x="5016500" y="2324100"/>
                    </a:lnTo>
                    <a:cubicBezTo>
                      <a:pt x="5033433" y="2349500"/>
                      <a:pt x="5057647" y="2371340"/>
                      <a:pt x="5067300" y="2400300"/>
                    </a:cubicBezTo>
                    <a:cubicBezTo>
                      <a:pt x="5075767" y="2425700"/>
                      <a:pt x="5086206" y="2450525"/>
                      <a:pt x="5092700" y="2476500"/>
                    </a:cubicBezTo>
                    <a:cubicBezTo>
                      <a:pt x="5108647" y="2540287"/>
                      <a:pt x="5099880" y="2510741"/>
                      <a:pt x="5118100" y="2565400"/>
                    </a:cubicBezTo>
                    <a:cubicBezTo>
                      <a:pt x="5115676" y="2596912"/>
                      <a:pt x="5120113" y="2713774"/>
                      <a:pt x="5092700" y="2768600"/>
                    </a:cubicBezTo>
                    <a:cubicBezTo>
                      <a:pt x="5076014" y="2801973"/>
                      <a:pt x="5043581" y="2834586"/>
                      <a:pt x="5016500" y="2857500"/>
                    </a:cubicBezTo>
                    <a:cubicBezTo>
                      <a:pt x="4979653" y="2888678"/>
                      <a:pt x="4947991" y="2931136"/>
                      <a:pt x="4902200" y="2946400"/>
                    </a:cubicBezTo>
                    <a:cubicBezTo>
                      <a:pt x="4889500" y="2950633"/>
                      <a:pt x="4876074" y="2953113"/>
                      <a:pt x="4864100" y="2959100"/>
                    </a:cubicBezTo>
                    <a:cubicBezTo>
                      <a:pt x="4850448" y="2965926"/>
                      <a:pt x="4840029" y="2978487"/>
                      <a:pt x="4826000" y="2984500"/>
                    </a:cubicBezTo>
                    <a:cubicBezTo>
                      <a:pt x="4809957" y="2991376"/>
                      <a:pt x="4791543" y="2991071"/>
                      <a:pt x="4775200" y="2997200"/>
                    </a:cubicBezTo>
                    <a:cubicBezTo>
                      <a:pt x="4757473" y="3003847"/>
                      <a:pt x="4742127" y="3015953"/>
                      <a:pt x="4724400" y="3022600"/>
                    </a:cubicBezTo>
                    <a:cubicBezTo>
                      <a:pt x="4708057" y="3028729"/>
                      <a:pt x="4690756" y="3032083"/>
                      <a:pt x="4673600" y="3035300"/>
                    </a:cubicBezTo>
                    <a:cubicBezTo>
                      <a:pt x="4622981" y="3044791"/>
                      <a:pt x="4572000" y="3052233"/>
                      <a:pt x="4521200" y="3060700"/>
                    </a:cubicBezTo>
                    <a:cubicBezTo>
                      <a:pt x="4495800" y="3064933"/>
                      <a:pt x="4470552" y="3070206"/>
                      <a:pt x="4445000" y="3073400"/>
                    </a:cubicBezTo>
                    <a:cubicBezTo>
                      <a:pt x="4411133" y="3077633"/>
                      <a:pt x="4377133" y="3080910"/>
                      <a:pt x="4343400" y="3086100"/>
                    </a:cubicBezTo>
                    <a:cubicBezTo>
                      <a:pt x="4177958" y="3111553"/>
                      <a:pt x="4418003" y="3096564"/>
                      <a:pt x="4089400" y="3111500"/>
                    </a:cubicBezTo>
                    <a:cubicBezTo>
                      <a:pt x="3966687" y="3117078"/>
                      <a:pt x="3843867" y="3119967"/>
                      <a:pt x="3721100" y="3124200"/>
                    </a:cubicBezTo>
                    <a:lnTo>
                      <a:pt x="3454400" y="3149600"/>
                    </a:lnTo>
                    <a:cubicBezTo>
                      <a:pt x="3378167" y="3157768"/>
                      <a:pt x="3301426" y="3162396"/>
                      <a:pt x="3225800" y="3175000"/>
                    </a:cubicBezTo>
                    <a:cubicBezTo>
                      <a:pt x="3200400" y="3179233"/>
                      <a:pt x="3175254" y="3185469"/>
                      <a:pt x="3149600" y="3187700"/>
                    </a:cubicBezTo>
                    <a:cubicBezTo>
                      <a:pt x="3077780" y="3193945"/>
                      <a:pt x="3005667" y="3196167"/>
                      <a:pt x="2933700" y="3200400"/>
                    </a:cubicBezTo>
                    <a:cubicBezTo>
                      <a:pt x="2809810" y="3231373"/>
                      <a:pt x="2964508" y="3193554"/>
                      <a:pt x="2819400" y="3225800"/>
                    </a:cubicBezTo>
                    <a:cubicBezTo>
                      <a:pt x="2802361" y="3229586"/>
                      <a:pt x="2784943" y="3232371"/>
                      <a:pt x="2768600" y="3238500"/>
                    </a:cubicBezTo>
                    <a:cubicBezTo>
                      <a:pt x="2750873" y="3245147"/>
                      <a:pt x="2735527" y="3257253"/>
                      <a:pt x="2717800" y="3263900"/>
                    </a:cubicBezTo>
                    <a:cubicBezTo>
                      <a:pt x="2697302" y="3271587"/>
                      <a:pt x="2620743" y="3285851"/>
                      <a:pt x="2603500" y="3289300"/>
                    </a:cubicBezTo>
                    <a:cubicBezTo>
                      <a:pt x="2586567" y="3297767"/>
                      <a:pt x="2570427" y="3308053"/>
                      <a:pt x="2552700" y="3314700"/>
                    </a:cubicBezTo>
                    <a:cubicBezTo>
                      <a:pt x="2536357" y="3320829"/>
                      <a:pt x="2518683" y="3322605"/>
                      <a:pt x="2501900" y="3327400"/>
                    </a:cubicBezTo>
                    <a:cubicBezTo>
                      <a:pt x="2489028" y="3331078"/>
                      <a:pt x="2476500" y="3335867"/>
                      <a:pt x="2463800" y="3340100"/>
                    </a:cubicBezTo>
                    <a:lnTo>
                      <a:pt x="2209800" y="3314700"/>
                    </a:lnTo>
                    <a:lnTo>
                      <a:pt x="2070100" y="3302000"/>
                    </a:lnTo>
                    <a:cubicBezTo>
                      <a:pt x="1939344" y="3269311"/>
                      <a:pt x="2045110" y="3292312"/>
                      <a:pt x="1778000" y="3276600"/>
                    </a:cubicBezTo>
                    <a:lnTo>
                      <a:pt x="1587500" y="3263900"/>
                    </a:lnTo>
                    <a:cubicBezTo>
                      <a:pt x="1439333" y="3268133"/>
                      <a:pt x="1291042" y="3269198"/>
                      <a:pt x="1143000" y="3276600"/>
                    </a:cubicBezTo>
                    <a:cubicBezTo>
                      <a:pt x="1121441" y="3277678"/>
                      <a:pt x="1100835" y="3286018"/>
                      <a:pt x="1079500" y="3289300"/>
                    </a:cubicBezTo>
                    <a:cubicBezTo>
                      <a:pt x="1045767" y="3294490"/>
                      <a:pt x="1011566" y="3296389"/>
                      <a:pt x="977900" y="3302000"/>
                    </a:cubicBezTo>
                    <a:cubicBezTo>
                      <a:pt x="960683" y="3304869"/>
                      <a:pt x="944273" y="3311578"/>
                      <a:pt x="927100" y="3314700"/>
                    </a:cubicBezTo>
                    <a:cubicBezTo>
                      <a:pt x="897649" y="3320055"/>
                      <a:pt x="867786" y="3322848"/>
                      <a:pt x="838200" y="3327400"/>
                    </a:cubicBezTo>
                    <a:cubicBezTo>
                      <a:pt x="812749" y="3331316"/>
                      <a:pt x="787400" y="3335867"/>
                      <a:pt x="762000" y="3340100"/>
                    </a:cubicBezTo>
                    <a:cubicBezTo>
                      <a:pt x="647700" y="3335867"/>
                      <a:pt x="533225" y="3335008"/>
                      <a:pt x="419100" y="3327400"/>
                    </a:cubicBezTo>
                    <a:cubicBezTo>
                      <a:pt x="386150" y="3325203"/>
                      <a:pt x="369757" y="3304647"/>
                      <a:pt x="342900" y="3289300"/>
                    </a:cubicBezTo>
                    <a:cubicBezTo>
                      <a:pt x="222528" y="3220516"/>
                      <a:pt x="371782" y="3320486"/>
                      <a:pt x="228600" y="3213100"/>
                    </a:cubicBezTo>
                    <a:cubicBezTo>
                      <a:pt x="216389" y="3203942"/>
                      <a:pt x="201293" y="3198493"/>
                      <a:pt x="190500" y="3187700"/>
                    </a:cubicBezTo>
                    <a:cubicBezTo>
                      <a:pt x="181154" y="3178354"/>
                      <a:pt x="126024" y="3109549"/>
                      <a:pt x="114300" y="3086100"/>
                    </a:cubicBezTo>
                    <a:cubicBezTo>
                      <a:pt x="61720" y="2980940"/>
                      <a:pt x="148993" y="3119089"/>
                      <a:pt x="76200" y="3009900"/>
                    </a:cubicBezTo>
                    <a:cubicBezTo>
                      <a:pt x="71967" y="2988733"/>
                      <a:pt x="68183" y="2967472"/>
                      <a:pt x="63500" y="2946400"/>
                    </a:cubicBezTo>
                    <a:cubicBezTo>
                      <a:pt x="59714" y="2929361"/>
                      <a:pt x="54223" y="2912716"/>
                      <a:pt x="50800" y="2895600"/>
                    </a:cubicBezTo>
                    <a:cubicBezTo>
                      <a:pt x="45750" y="2870350"/>
                      <a:pt x="42706" y="2844735"/>
                      <a:pt x="38100" y="2819400"/>
                    </a:cubicBezTo>
                    <a:cubicBezTo>
                      <a:pt x="13339" y="2683216"/>
                      <a:pt x="37037" y="2837359"/>
                      <a:pt x="12700" y="2667000"/>
                    </a:cubicBezTo>
                    <a:cubicBezTo>
                      <a:pt x="8467" y="2578100"/>
                      <a:pt x="0" y="2489301"/>
                      <a:pt x="0" y="2400300"/>
                    </a:cubicBezTo>
                    <a:cubicBezTo>
                      <a:pt x="0" y="2192823"/>
                      <a:pt x="5425" y="1985349"/>
                      <a:pt x="12700" y="1778000"/>
                    </a:cubicBezTo>
                    <a:cubicBezTo>
                      <a:pt x="13897" y="1743891"/>
                      <a:pt x="18707" y="1709867"/>
                      <a:pt x="25400" y="1676400"/>
                    </a:cubicBezTo>
                    <a:cubicBezTo>
                      <a:pt x="31823" y="1644283"/>
                      <a:pt x="63930" y="1545043"/>
                      <a:pt x="76200" y="1511300"/>
                    </a:cubicBezTo>
                    <a:cubicBezTo>
                      <a:pt x="83991" y="1489875"/>
                      <a:pt x="93809" y="1469225"/>
                      <a:pt x="101600" y="1447800"/>
                    </a:cubicBezTo>
                    <a:cubicBezTo>
                      <a:pt x="110750" y="1422638"/>
                      <a:pt x="117850" y="1396762"/>
                      <a:pt x="127000" y="1371600"/>
                    </a:cubicBezTo>
                    <a:cubicBezTo>
                      <a:pt x="134791" y="1350175"/>
                      <a:pt x="144609" y="1329525"/>
                      <a:pt x="152400" y="1308100"/>
                    </a:cubicBezTo>
                    <a:cubicBezTo>
                      <a:pt x="161550" y="1282938"/>
                      <a:pt x="167856" y="1256759"/>
                      <a:pt x="177800" y="1231900"/>
                    </a:cubicBezTo>
                    <a:cubicBezTo>
                      <a:pt x="184831" y="1214322"/>
                      <a:pt x="195742" y="1198501"/>
                      <a:pt x="203200" y="1181100"/>
                    </a:cubicBezTo>
                    <a:cubicBezTo>
                      <a:pt x="208473" y="1168795"/>
                      <a:pt x="211200" y="1155535"/>
                      <a:pt x="215900" y="1143000"/>
                    </a:cubicBezTo>
                    <a:cubicBezTo>
                      <a:pt x="223905" y="1121654"/>
                      <a:pt x="233509" y="1100925"/>
                      <a:pt x="241300" y="1079500"/>
                    </a:cubicBezTo>
                    <a:cubicBezTo>
                      <a:pt x="250450" y="1054338"/>
                      <a:pt x="259007" y="1028945"/>
                      <a:pt x="266700" y="1003300"/>
                    </a:cubicBezTo>
                    <a:cubicBezTo>
                      <a:pt x="271716" y="986582"/>
                      <a:pt x="273271" y="968843"/>
                      <a:pt x="279400" y="952500"/>
                    </a:cubicBezTo>
                    <a:cubicBezTo>
                      <a:pt x="286047" y="934773"/>
                      <a:pt x="298153" y="919427"/>
                      <a:pt x="304800" y="901700"/>
                    </a:cubicBezTo>
                    <a:cubicBezTo>
                      <a:pt x="310929" y="885357"/>
                      <a:pt x="310624" y="866943"/>
                      <a:pt x="317500" y="850900"/>
                    </a:cubicBezTo>
                    <a:cubicBezTo>
                      <a:pt x="323513" y="836871"/>
                      <a:pt x="335327" y="826052"/>
                      <a:pt x="342900" y="812800"/>
                    </a:cubicBezTo>
                    <a:cubicBezTo>
                      <a:pt x="356181" y="789558"/>
                      <a:pt x="373072" y="744528"/>
                      <a:pt x="393700" y="723900"/>
                    </a:cubicBezTo>
                    <a:cubicBezTo>
                      <a:pt x="404493" y="713107"/>
                      <a:pt x="419100" y="706967"/>
                      <a:pt x="431800" y="698500"/>
                    </a:cubicBezTo>
                    <a:cubicBezTo>
                      <a:pt x="494863" y="603905"/>
                      <a:pt x="413812" y="720086"/>
                      <a:pt x="495300" y="622300"/>
                    </a:cubicBezTo>
                    <a:cubicBezTo>
                      <a:pt x="595218" y="502399"/>
                      <a:pt x="457030" y="660656"/>
                      <a:pt x="533400" y="546100"/>
                    </a:cubicBezTo>
                    <a:cubicBezTo>
                      <a:pt x="543363" y="531156"/>
                      <a:pt x="559811" y="521637"/>
                      <a:pt x="571500" y="508000"/>
                    </a:cubicBezTo>
                    <a:cubicBezTo>
                      <a:pt x="585275" y="491929"/>
                      <a:pt x="597462" y="474540"/>
                      <a:pt x="609600" y="457200"/>
                    </a:cubicBezTo>
                    <a:cubicBezTo>
                      <a:pt x="627106" y="432191"/>
                      <a:pt x="635000" y="397933"/>
                      <a:pt x="660400" y="381000"/>
                    </a:cubicBezTo>
                    <a:cubicBezTo>
                      <a:pt x="706209" y="350461"/>
                      <a:pt x="739903" y="331596"/>
                      <a:pt x="774700" y="279400"/>
                    </a:cubicBezTo>
                    <a:cubicBezTo>
                      <a:pt x="783167" y="266700"/>
                      <a:pt x="788613" y="251351"/>
                      <a:pt x="800100" y="241300"/>
                    </a:cubicBezTo>
                    <a:cubicBezTo>
                      <a:pt x="823074" y="221198"/>
                      <a:pt x="850900" y="207433"/>
                      <a:pt x="876300" y="190500"/>
                    </a:cubicBezTo>
                    <a:cubicBezTo>
                      <a:pt x="918029" y="162681"/>
                      <a:pt x="969899" y="125825"/>
                      <a:pt x="1016000" y="114300"/>
                    </a:cubicBezTo>
                    <a:cubicBezTo>
                      <a:pt x="1103990" y="92303"/>
                      <a:pt x="1049452" y="103528"/>
                      <a:pt x="1181100" y="88900"/>
                    </a:cubicBezTo>
                    <a:cubicBezTo>
                      <a:pt x="1193800" y="84667"/>
                      <a:pt x="1206073" y="78825"/>
                      <a:pt x="1219200" y="76200"/>
                    </a:cubicBezTo>
                    <a:cubicBezTo>
                      <a:pt x="1309430" y="58154"/>
                      <a:pt x="1427525" y="55728"/>
                      <a:pt x="1511300" y="50800"/>
                    </a:cubicBezTo>
                    <a:cubicBezTo>
                      <a:pt x="1814625" y="32957"/>
                      <a:pt x="1646717" y="46571"/>
                      <a:pt x="1879600" y="25400"/>
                    </a:cubicBezTo>
                    <a:cubicBezTo>
                      <a:pt x="1960475" y="5181"/>
                      <a:pt x="1969604" y="0"/>
                      <a:pt x="2082800" y="0"/>
                    </a:cubicBezTo>
                    <a:cubicBezTo>
                      <a:pt x="2353766" y="0"/>
                      <a:pt x="2624667" y="8467"/>
                      <a:pt x="2895600" y="12700"/>
                    </a:cubicBezTo>
                    <a:cubicBezTo>
                      <a:pt x="2929467" y="21167"/>
                      <a:pt x="2964082" y="27061"/>
                      <a:pt x="2997200" y="38100"/>
                    </a:cubicBezTo>
                    <a:lnTo>
                      <a:pt x="3073400" y="63500"/>
                    </a:lnTo>
                    <a:cubicBezTo>
                      <a:pt x="3086100" y="67733"/>
                      <a:pt x="3098113" y="76200"/>
                      <a:pt x="3111500" y="76200"/>
                    </a:cubicBezTo>
                    <a:lnTo>
                      <a:pt x="3136900" y="50800"/>
                    </a:lnTo>
                    <a:close/>
                  </a:path>
                </a:pathLst>
              </a:custGeom>
              <a:solidFill>
                <a:srgbClr val="FFFFFF">
                  <a:alpha val="81961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</p:grpSp>
        <p:sp>
          <p:nvSpPr>
            <p:cNvPr id="26" name="手繪多邊形 25">
              <a:extLst>
                <a:ext uri="{FF2B5EF4-FFF2-40B4-BE49-F238E27FC236}">
                  <a16:creationId xmlns:a16="http://schemas.microsoft.com/office/drawing/2014/main" id="{5A954900-9D91-F546-977D-63213A64D60F}"/>
                </a:ext>
              </a:extLst>
            </p:cNvPr>
            <p:cNvSpPr/>
            <p:nvPr/>
          </p:nvSpPr>
          <p:spPr>
            <a:xfrm>
              <a:off x="5954002" y="1582753"/>
              <a:ext cx="109524" cy="234470"/>
            </a:xfrm>
            <a:custGeom>
              <a:avLst/>
              <a:gdLst>
                <a:gd name="connsiteX0" fmla="*/ 3136900 w 5359400"/>
                <a:gd name="connsiteY0" fmla="*/ 50800 h 3340100"/>
                <a:gd name="connsiteX1" fmla="*/ 3136900 w 5359400"/>
                <a:gd name="connsiteY1" fmla="*/ 50800 h 3340100"/>
                <a:gd name="connsiteX2" fmla="*/ 3263900 w 5359400"/>
                <a:gd name="connsiteY2" fmla="*/ 63500 h 3340100"/>
                <a:gd name="connsiteX3" fmla="*/ 3492500 w 5359400"/>
                <a:gd name="connsiteY3" fmla="*/ 38100 h 3340100"/>
                <a:gd name="connsiteX4" fmla="*/ 3860800 w 5359400"/>
                <a:gd name="connsiteY4" fmla="*/ 12700 h 3340100"/>
                <a:gd name="connsiteX5" fmla="*/ 4445000 w 5359400"/>
                <a:gd name="connsiteY5" fmla="*/ 38100 h 3340100"/>
                <a:gd name="connsiteX6" fmla="*/ 4533900 w 5359400"/>
                <a:gd name="connsiteY6" fmla="*/ 76200 h 3340100"/>
                <a:gd name="connsiteX7" fmla="*/ 4597400 w 5359400"/>
                <a:gd name="connsiteY7" fmla="*/ 88900 h 3340100"/>
                <a:gd name="connsiteX8" fmla="*/ 4635500 w 5359400"/>
                <a:gd name="connsiteY8" fmla="*/ 114300 h 3340100"/>
                <a:gd name="connsiteX9" fmla="*/ 4889500 w 5359400"/>
                <a:gd name="connsiteY9" fmla="*/ 152400 h 3340100"/>
                <a:gd name="connsiteX10" fmla="*/ 5118100 w 5359400"/>
                <a:gd name="connsiteY10" fmla="*/ 177800 h 3340100"/>
                <a:gd name="connsiteX11" fmla="*/ 5168900 w 5359400"/>
                <a:gd name="connsiteY11" fmla="*/ 190500 h 3340100"/>
                <a:gd name="connsiteX12" fmla="*/ 5270500 w 5359400"/>
                <a:gd name="connsiteY12" fmla="*/ 215900 h 3340100"/>
                <a:gd name="connsiteX13" fmla="*/ 5308600 w 5359400"/>
                <a:gd name="connsiteY13" fmla="*/ 241300 h 3340100"/>
                <a:gd name="connsiteX14" fmla="*/ 5334000 w 5359400"/>
                <a:gd name="connsiteY14" fmla="*/ 279400 h 3340100"/>
                <a:gd name="connsiteX15" fmla="*/ 5359400 w 5359400"/>
                <a:gd name="connsiteY15" fmla="*/ 406400 h 3340100"/>
                <a:gd name="connsiteX16" fmla="*/ 5346700 w 5359400"/>
                <a:gd name="connsiteY16" fmla="*/ 635000 h 3340100"/>
                <a:gd name="connsiteX17" fmla="*/ 5308600 w 5359400"/>
                <a:gd name="connsiteY17" fmla="*/ 711200 h 3340100"/>
                <a:gd name="connsiteX18" fmla="*/ 5283200 w 5359400"/>
                <a:gd name="connsiteY18" fmla="*/ 787400 h 3340100"/>
                <a:gd name="connsiteX19" fmla="*/ 5270500 w 5359400"/>
                <a:gd name="connsiteY19" fmla="*/ 825500 h 3340100"/>
                <a:gd name="connsiteX20" fmla="*/ 5232400 w 5359400"/>
                <a:gd name="connsiteY20" fmla="*/ 901700 h 3340100"/>
                <a:gd name="connsiteX21" fmla="*/ 5207000 w 5359400"/>
                <a:gd name="connsiteY21" fmla="*/ 1054100 h 3340100"/>
                <a:gd name="connsiteX22" fmla="*/ 5143500 w 5359400"/>
                <a:gd name="connsiteY22" fmla="*/ 1117600 h 3340100"/>
                <a:gd name="connsiteX23" fmla="*/ 5105400 w 5359400"/>
                <a:gd name="connsiteY23" fmla="*/ 1168400 h 3340100"/>
                <a:gd name="connsiteX24" fmla="*/ 5067300 w 5359400"/>
                <a:gd name="connsiteY24" fmla="*/ 1193800 h 3340100"/>
                <a:gd name="connsiteX25" fmla="*/ 5016500 w 5359400"/>
                <a:gd name="connsiteY25" fmla="*/ 1231900 h 3340100"/>
                <a:gd name="connsiteX26" fmla="*/ 4978400 w 5359400"/>
                <a:gd name="connsiteY26" fmla="*/ 1270000 h 3340100"/>
                <a:gd name="connsiteX27" fmla="*/ 4902200 w 5359400"/>
                <a:gd name="connsiteY27" fmla="*/ 1333500 h 3340100"/>
                <a:gd name="connsiteX28" fmla="*/ 4826000 w 5359400"/>
                <a:gd name="connsiteY28" fmla="*/ 1422400 h 3340100"/>
                <a:gd name="connsiteX29" fmla="*/ 4800600 w 5359400"/>
                <a:gd name="connsiteY29" fmla="*/ 1511300 h 3340100"/>
                <a:gd name="connsiteX30" fmla="*/ 4787900 w 5359400"/>
                <a:gd name="connsiteY30" fmla="*/ 1562100 h 3340100"/>
                <a:gd name="connsiteX31" fmla="*/ 4762500 w 5359400"/>
                <a:gd name="connsiteY31" fmla="*/ 1600200 h 3340100"/>
                <a:gd name="connsiteX32" fmla="*/ 4737100 w 5359400"/>
                <a:gd name="connsiteY32" fmla="*/ 1689100 h 3340100"/>
                <a:gd name="connsiteX33" fmla="*/ 4749800 w 5359400"/>
                <a:gd name="connsiteY33" fmla="*/ 1828800 h 3340100"/>
                <a:gd name="connsiteX34" fmla="*/ 4775200 w 5359400"/>
                <a:gd name="connsiteY34" fmla="*/ 1917700 h 3340100"/>
                <a:gd name="connsiteX35" fmla="*/ 4787900 w 5359400"/>
                <a:gd name="connsiteY35" fmla="*/ 1993900 h 3340100"/>
                <a:gd name="connsiteX36" fmla="*/ 4813300 w 5359400"/>
                <a:gd name="connsiteY36" fmla="*/ 2082800 h 3340100"/>
                <a:gd name="connsiteX37" fmla="*/ 4826000 w 5359400"/>
                <a:gd name="connsiteY37" fmla="*/ 2133600 h 3340100"/>
                <a:gd name="connsiteX38" fmla="*/ 4851400 w 5359400"/>
                <a:gd name="connsiteY38" fmla="*/ 2209800 h 3340100"/>
                <a:gd name="connsiteX39" fmla="*/ 4864100 w 5359400"/>
                <a:gd name="connsiteY39" fmla="*/ 2247900 h 3340100"/>
                <a:gd name="connsiteX40" fmla="*/ 4902200 w 5359400"/>
                <a:gd name="connsiteY40" fmla="*/ 2273300 h 3340100"/>
                <a:gd name="connsiteX41" fmla="*/ 4978400 w 5359400"/>
                <a:gd name="connsiteY41" fmla="*/ 2298700 h 3340100"/>
                <a:gd name="connsiteX42" fmla="*/ 5016500 w 5359400"/>
                <a:gd name="connsiteY42" fmla="*/ 2324100 h 3340100"/>
                <a:gd name="connsiteX43" fmla="*/ 5067300 w 5359400"/>
                <a:gd name="connsiteY43" fmla="*/ 2400300 h 3340100"/>
                <a:gd name="connsiteX44" fmla="*/ 5092700 w 5359400"/>
                <a:gd name="connsiteY44" fmla="*/ 2476500 h 3340100"/>
                <a:gd name="connsiteX45" fmla="*/ 5118100 w 5359400"/>
                <a:gd name="connsiteY45" fmla="*/ 2565400 h 3340100"/>
                <a:gd name="connsiteX46" fmla="*/ 5092700 w 5359400"/>
                <a:gd name="connsiteY46" fmla="*/ 2768600 h 3340100"/>
                <a:gd name="connsiteX47" fmla="*/ 5016500 w 5359400"/>
                <a:gd name="connsiteY47" fmla="*/ 2857500 h 3340100"/>
                <a:gd name="connsiteX48" fmla="*/ 4902200 w 5359400"/>
                <a:gd name="connsiteY48" fmla="*/ 2946400 h 3340100"/>
                <a:gd name="connsiteX49" fmla="*/ 4864100 w 5359400"/>
                <a:gd name="connsiteY49" fmla="*/ 2959100 h 3340100"/>
                <a:gd name="connsiteX50" fmla="*/ 4826000 w 5359400"/>
                <a:gd name="connsiteY50" fmla="*/ 2984500 h 3340100"/>
                <a:gd name="connsiteX51" fmla="*/ 4775200 w 5359400"/>
                <a:gd name="connsiteY51" fmla="*/ 2997200 h 3340100"/>
                <a:gd name="connsiteX52" fmla="*/ 4724400 w 5359400"/>
                <a:gd name="connsiteY52" fmla="*/ 3022600 h 3340100"/>
                <a:gd name="connsiteX53" fmla="*/ 4673600 w 5359400"/>
                <a:gd name="connsiteY53" fmla="*/ 3035300 h 3340100"/>
                <a:gd name="connsiteX54" fmla="*/ 4521200 w 5359400"/>
                <a:gd name="connsiteY54" fmla="*/ 3060700 h 3340100"/>
                <a:gd name="connsiteX55" fmla="*/ 4445000 w 5359400"/>
                <a:gd name="connsiteY55" fmla="*/ 3073400 h 3340100"/>
                <a:gd name="connsiteX56" fmla="*/ 4343400 w 5359400"/>
                <a:gd name="connsiteY56" fmla="*/ 3086100 h 3340100"/>
                <a:gd name="connsiteX57" fmla="*/ 4089400 w 5359400"/>
                <a:gd name="connsiteY57" fmla="*/ 3111500 h 3340100"/>
                <a:gd name="connsiteX58" fmla="*/ 3721100 w 5359400"/>
                <a:gd name="connsiteY58" fmla="*/ 3124200 h 3340100"/>
                <a:gd name="connsiteX59" fmla="*/ 3454400 w 5359400"/>
                <a:gd name="connsiteY59" fmla="*/ 3149600 h 3340100"/>
                <a:gd name="connsiteX60" fmla="*/ 3225800 w 5359400"/>
                <a:gd name="connsiteY60" fmla="*/ 3175000 h 3340100"/>
                <a:gd name="connsiteX61" fmla="*/ 3149600 w 5359400"/>
                <a:gd name="connsiteY61" fmla="*/ 3187700 h 3340100"/>
                <a:gd name="connsiteX62" fmla="*/ 2933700 w 5359400"/>
                <a:gd name="connsiteY62" fmla="*/ 3200400 h 3340100"/>
                <a:gd name="connsiteX63" fmla="*/ 2819400 w 5359400"/>
                <a:gd name="connsiteY63" fmla="*/ 3225800 h 3340100"/>
                <a:gd name="connsiteX64" fmla="*/ 2768600 w 5359400"/>
                <a:gd name="connsiteY64" fmla="*/ 3238500 h 3340100"/>
                <a:gd name="connsiteX65" fmla="*/ 2717800 w 5359400"/>
                <a:gd name="connsiteY65" fmla="*/ 3263900 h 3340100"/>
                <a:gd name="connsiteX66" fmla="*/ 2603500 w 5359400"/>
                <a:gd name="connsiteY66" fmla="*/ 3289300 h 3340100"/>
                <a:gd name="connsiteX67" fmla="*/ 2552700 w 5359400"/>
                <a:gd name="connsiteY67" fmla="*/ 3314700 h 3340100"/>
                <a:gd name="connsiteX68" fmla="*/ 2501900 w 5359400"/>
                <a:gd name="connsiteY68" fmla="*/ 3327400 h 3340100"/>
                <a:gd name="connsiteX69" fmla="*/ 2463800 w 5359400"/>
                <a:gd name="connsiteY69" fmla="*/ 3340100 h 3340100"/>
                <a:gd name="connsiteX70" fmla="*/ 2209800 w 5359400"/>
                <a:gd name="connsiteY70" fmla="*/ 3314700 h 3340100"/>
                <a:gd name="connsiteX71" fmla="*/ 2070100 w 5359400"/>
                <a:gd name="connsiteY71" fmla="*/ 3302000 h 3340100"/>
                <a:gd name="connsiteX72" fmla="*/ 1778000 w 5359400"/>
                <a:gd name="connsiteY72" fmla="*/ 3276600 h 3340100"/>
                <a:gd name="connsiteX73" fmla="*/ 1587500 w 5359400"/>
                <a:gd name="connsiteY73" fmla="*/ 3263900 h 3340100"/>
                <a:gd name="connsiteX74" fmla="*/ 1143000 w 5359400"/>
                <a:gd name="connsiteY74" fmla="*/ 3276600 h 3340100"/>
                <a:gd name="connsiteX75" fmla="*/ 1079500 w 5359400"/>
                <a:gd name="connsiteY75" fmla="*/ 3289300 h 3340100"/>
                <a:gd name="connsiteX76" fmla="*/ 977900 w 5359400"/>
                <a:gd name="connsiteY76" fmla="*/ 3302000 h 3340100"/>
                <a:gd name="connsiteX77" fmla="*/ 927100 w 5359400"/>
                <a:gd name="connsiteY77" fmla="*/ 3314700 h 3340100"/>
                <a:gd name="connsiteX78" fmla="*/ 838200 w 5359400"/>
                <a:gd name="connsiteY78" fmla="*/ 3327400 h 3340100"/>
                <a:gd name="connsiteX79" fmla="*/ 762000 w 5359400"/>
                <a:gd name="connsiteY79" fmla="*/ 3340100 h 3340100"/>
                <a:gd name="connsiteX80" fmla="*/ 419100 w 5359400"/>
                <a:gd name="connsiteY80" fmla="*/ 3327400 h 3340100"/>
                <a:gd name="connsiteX81" fmla="*/ 342900 w 5359400"/>
                <a:gd name="connsiteY81" fmla="*/ 3289300 h 3340100"/>
                <a:gd name="connsiteX82" fmla="*/ 228600 w 5359400"/>
                <a:gd name="connsiteY82" fmla="*/ 3213100 h 3340100"/>
                <a:gd name="connsiteX83" fmla="*/ 190500 w 5359400"/>
                <a:gd name="connsiteY83" fmla="*/ 3187700 h 3340100"/>
                <a:gd name="connsiteX84" fmla="*/ 114300 w 5359400"/>
                <a:gd name="connsiteY84" fmla="*/ 3086100 h 3340100"/>
                <a:gd name="connsiteX85" fmla="*/ 76200 w 5359400"/>
                <a:gd name="connsiteY85" fmla="*/ 3009900 h 3340100"/>
                <a:gd name="connsiteX86" fmla="*/ 63500 w 5359400"/>
                <a:gd name="connsiteY86" fmla="*/ 2946400 h 3340100"/>
                <a:gd name="connsiteX87" fmla="*/ 50800 w 5359400"/>
                <a:gd name="connsiteY87" fmla="*/ 2895600 h 3340100"/>
                <a:gd name="connsiteX88" fmla="*/ 38100 w 5359400"/>
                <a:gd name="connsiteY88" fmla="*/ 2819400 h 3340100"/>
                <a:gd name="connsiteX89" fmla="*/ 12700 w 5359400"/>
                <a:gd name="connsiteY89" fmla="*/ 2667000 h 3340100"/>
                <a:gd name="connsiteX90" fmla="*/ 0 w 5359400"/>
                <a:gd name="connsiteY90" fmla="*/ 2400300 h 3340100"/>
                <a:gd name="connsiteX91" fmla="*/ 12700 w 5359400"/>
                <a:gd name="connsiteY91" fmla="*/ 1778000 h 3340100"/>
                <a:gd name="connsiteX92" fmla="*/ 25400 w 5359400"/>
                <a:gd name="connsiteY92" fmla="*/ 1676400 h 3340100"/>
                <a:gd name="connsiteX93" fmla="*/ 76200 w 5359400"/>
                <a:gd name="connsiteY93" fmla="*/ 1511300 h 3340100"/>
                <a:gd name="connsiteX94" fmla="*/ 101600 w 5359400"/>
                <a:gd name="connsiteY94" fmla="*/ 1447800 h 3340100"/>
                <a:gd name="connsiteX95" fmla="*/ 127000 w 5359400"/>
                <a:gd name="connsiteY95" fmla="*/ 1371600 h 3340100"/>
                <a:gd name="connsiteX96" fmla="*/ 152400 w 5359400"/>
                <a:gd name="connsiteY96" fmla="*/ 1308100 h 3340100"/>
                <a:gd name="connsiteX97" fmla="*/ 177800 w 5359400"/>
                <a:gd name="connsiteY97" fmla="*/ 1231900 h 3340100"/>
                <a:gd name="connsiteX98" fmla="*/ 203200 w 5359400"/>
                <a:gd name="connsiteY98" fmla="*/ 1181100 h 3340100"/>
                <a:gd name="connsiteX99" fmla="*/ 215900 w 5359400"/>
                <a:gd name="connsiteY99" fmla="*/ 1143000 h 3340100"/>
                <a:gd name="connsiteX100" fmla="*/ 241300 w 5359400"/>
                <a:gd name="connsiteY100" fmla="*/ 1079500 h 3340100"/>
                <a:gd name="connsiteX101" fmla="*/ 266700 w 5359400"/>
                <a:gd name="connsiteY101" fmla="*/ 1003300 h 3340100"/>
                <a:gd name="connsiteX102" fmla="*/ 279400 w 5359400"/>
                <a:gd name="connsiteY102" fmla="*/ 952500 h 3340100"/>
                <a:gd name="connsiteX103" fmla="*/ 304800 w 5359400"/>
                <a:gd name="connsiteY103" fmla="*/ 901700 h 3340100"/>
                <a:gd name="connsiteX104" fmla="*/ 317500 w 5359400"/>
                <a:gd name="connsiteY104" fmla="*/ 850900 h 3340100"/>
                <a:gd name="connsiteX105" fmla="*/ 342900 w 5359400"/>
                <a:gd name="connsiteY105" fmla="*/ 812800 h 3340100"/>
                <a:gd name="connsiteX106" fmla="*/ 393700 w 5359400"/>
                <a:gd name="connsiteY106" fmla="*/ 723900 h 3340100"/>
                <a:gd name="connsiteX107" fmla="*/ 431800 w 5359400"/>
                <a:gd name="connsiteY107" fmla="*/ 698500 h 3340100"/>
                <a:gd name="connsiteX108" fmla="*/ 495300 w 5359400"/>
                <a:gd name="connsiteY108" fmla="*/ 622300 h 3340100"/>
                <a:gd name="connsiteX109" fmla="*/ 533400 w 5359400"/>
                <a:gd name="connsiteY109" fmla="*/ 546100 h 3340100"/>
                <a:gd name="connsiteX110" fmla="*/ 571500 w 5359400"/>
                <a:gd name="connsiteY110" fmla="*/ 508000 h 3340100"/>
                <a:gd name="connsiteX111" fmla="*/ 609600 w 5359400"/>
                <a:gd name="connsiteY111" fmla="*/ 457200 h 3340100"/>
                <a:gd name="connsiteX112" fmla="*/ 660400 w 5359400"/>
                <a:gd name="connsiteY112" fmla="*/ 381000 h 3340100"/>
                <a:gd name="connsiteX113" fmla="*/ 774700 w 5359400"/>
                <a:gd name="connsiteY113" fmla="*/ 279400 h 3340100"/>
                <a:gd name="connsiteX114" fmla="*/ 800100 w 5359400"/>
                <a:gd name="connsiteY114" fmla="*/ 241300 h 3340100"/>
                <a:gd name="connsiteX115" fmla="*/ 876300 w 5359400"/>
                <a:gd name="connsiteY115" fmla="*/ 190500 h 3340100"/>
                <a:gd name="connsiteX116" fmla="*/ 1016000 w 5359400"/>
                <a:gd name="connsiteY116" fmla="*/ 114300 h 3340100"/>
                <a:gd name="connsiteX117" fmla="*/ 1181100 w 5359400"/>
                <a:gd name="connsiteY117" fmla="*/ 88900 h 3340100"/>
                <a:gd name="connsiteX118" fmla="*/ 1219200 w 5359400"/>
                <a:gd name="connsiteY118" fmla="*/ 76200 h 3340100"/>
                <a:gd name="connsiteX119" fmla="*/ 1511300 w 5359400"/>
                <a:gd name="connsiteY119" fmla="*/ 50800 h 3340100"/>
                <a:gd name="connsiteX120" fmla="*/ 1879600 w 5359400"/>
                <a:gd name="connsiteY120" fmla="*/ 25400 h 3340100"/>
                <a:gd name="connsiteX121" fmla="*/ 2082800 w 5359400"/>
                <a:gd name="connsiteY121" fmla="*/ 0 h 3340100"/>
                <a:gd name="connsiteX122" fmla="*/ 2895600 w 5359400"/>
                <a:gd name="connsiteY122" fmla="*/ 12700 h 3340100"/>
                <a:gd name="connsiteX123" fmla="*/ 2997200 w 5359400"/>
                <a:gd name="connsiteY123" fmla="*/ 38100 h 3340100"/>
                <a:gd name="connsiteX124" fmla="*/ 3073400 w 5359400"/>
                <a:gd name="connsiteY124" fmla="*/ 63500 h 3340100"/>
                <a:gd name="connsiteX125" fmla="*/ 3111500 w 5359400"/>
                <a:gd name="connsiteY125" fmla="*/ 76200 h 3340100"/>
                <a:gd name="connsiteX126" fmla="*/ 3136900 w 5359400"/>
                <a:gd name="connsiteY126" fmla="*/ 50800 h 3340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</a:cxnLst>
              <a:rect l="l" t="t" r="r" b="b"/>
              <a:pathLst>
                <a:path w="5359400" h="3340100">
                  <a:moveTo>
                    <a:pt x="3136900" y="50800"/>
                  </a:moveTo>
                  <a:lnTo>
                    <a:pt x="3136900" y="50800"/>
                  </a:lnTo>
                  <a:cubicBezTo>
                    <a:pt x="3179233" y="55033"/>
                    <a:pt x="3221356" y="63500"/>
                    <a:pt x="3263900" y="63500"/>
                  </a:cubicBezTo>
                  <a:cubicBezTo>
                    <a:pt x="3516140" y="63500"/>
                    <a:pt x="3349215" y="56011"/>
                    <a:pt x="3492500" y="38100"/>
                  </a:cubicBezTo>
                  <a:cubicBezTo>
                    <a:pt x="3602313" y="24373"/>
                    <a:pt x="3758344" y="18392"/>
                    <a:pt x="3860800" y="12700"/>
                  </a:cubicBezTo>
                  <a:cubicBezTo>
                    <a:pt x="3929652" y="14465"/>
                    <a:pt x="4275323" y="4165"/>
                    <a:pt x="4445000" y="38100"/>
                  </a:cubicBezTo>
                  <a:cubicBezTo>
                    <a:pt x="4500485" y="49197"/>
                    <a:pt x="4471941" y="55547"/>
                    <a:pt x="4533900" y="76200"/>
                  </a:cubicBezTo>
                  <a:cubicBezTo>
                    <a:pt x="4554378" y="83026"/>
                    <a:pt x="4576233" y="84667"/>
                    <a:pt x="4597400" y="88900"/>
                  </a:cubicBezTo>
                  <a:cubicBezTo>
                    <a:pt x="4610100" y="97367"/>
                    <a:pt x="4621155" y="109084"/>
                    <a:pt x="4635500" y="114300"/>
                  </a:cubicBezTo>
                  <a:cubicBezTo>
                    <a:pt x="4725316" y="146960"/>
                    <a:pt x="4791735" y="144253"/>
                    <a:pt x="4889500" y="152400"/>
                  </a:cubicBezTo>
                  <a:cubicBezTo>
                    <a:pt x="5043215" y="183143"/>
                    <a:pt x="4839192" y="144987"/>
                    <a:pt x="5118100" y="177800"/>
                  </a:cubicBezTo>
                  <a:cubicBezTo>
                    <a:pt x="5135435" y="179839"/>
                    <a:pt x="5151861" y="186714"/>
                    <a:pt x="5168900" y="190500"/>
                  </a:cubicBezTo>
                  <a:cubicBezTo>
                    <a:pt x="5194985" y="196297"/>
                    <a:pt x="5243267" y="202283"/>
                    <a:pt x="5270500" y="215900"/>
                  </a:cubicBezTo>
                  <a:cubicBezTo>
                    <a:pt x="5284152" y="222726"/>
                    <a:pt x="5295900" y="232833"/>
                    <a:pt x="5308600" y="241300"/>
                  </a:cubicBezTo>
                  <a:cubicBezTo>
                    <a:pt x="5317067" y="254000"/>
                    <a:pt x="5327174" y="265748"/>
                    <a:pt x="5334000" y="279400"/>
                  </a:cubicBezTo>
                  <a:cubicBezTo>
                    <a:pt x="5351733" y="314866"/>
                    <a:pt x="5354720" y="373638"/>
                    <a:pt x="5359400" y="406400"/>
                  </a:cubicBezTo>
                  <a:cubicBezTo>
                    <a:pt x="5355167" y="482600"/>
                    <a:pt x="5353936" y="559026"/>
                    <a:pt x="5346700" y="635000"/>
                  </a:cubicBezTo>
                  <a:cubicBezTo>
                    <a:pt x="5342489" y="679212"/>
                    <a:pt x="5326243" y="671503"/>
                    <a:pt x="5308600" y="711200"/>
                  </a:cubicBezTo>
                  <a:cubicBezTo>
                    <a:pt x="5297726" y="735666"/>
                    <a:pt x="5291667" y="762000"/>
                    <a:pt x="5283200" y="787400"/>
                  </a:cubicBezTo>
                  <a:cubicBezTo>
                    <a:pt x="5278967" y="800100"/>
                    <a:pt x="5277926" y="814361"/>
                    <a:pt x="5270500" y="825500"/>
                  </a:cubicBezTo>
                  <a:cubicBezTo>
                    <a:pt x="5237674" y="874739"/>
                    <a:pt x="5249927" y="849120"/>
                    <a:pt x="5232400" y="901700"/>
                  </a:cubicBezTo>
                  <a:cubicBezTo>
                    <a:pt x="5230514" y="914901"/>
                    <a:pt x="5215571" y="1031244"/>
                    <a:pt x="5207000" y="1054100"/>
                  </a:cubicBezTo>
                  <a:cubicBezTo>
                    <a:pt x="5186680" y="1108287"/>
                    <a:pt x="5180753" y="1080347"/>
                    <a:pt x="5143500" y="1117600"/>
                  </a:cubicBezTo>
                  <a:cubicBezTo>
                    <a:pt x="5128533" y="1132567"/>
                    <a:pt x="5120367" y="1153433"/>
                    <a:pt x="5105400" y="1168400"/>
                  </a:cubicBezTo>
                  <a:cubicBezTo>
                    <a:pt x="5094607" y="1179193"/>
                    <a:pt x="5079720" y="1184928"/>
                    <a:pt x="5067300" y="1193800"/>
                  </a:cubicBezTo>
                  <a:cubicBezTo>
                    <a:pt x="5050076" y="1206103"/>
                    <a:pt x="5032571" y="1218125"/>
                    <a:pt x="5016500" y="1231900"/>
                  </a:cubicBezTo>
                  <a:cubicBezTo>
                    <a:pt x="5002863" y="1243589"/>
                    <a:pt x="4992198" y="1258502"/>
                    <a:pt x="4978400" y="1270000"/>
                  </a:cubicBezTo>
                  <a:cubicBezTo>
                    <a:pt x="4919609" y="1318992"/>
                    <a:pt x="4957855" y="1268569"/>
                    <a:pt x="4902200" y="1333500"/>
                  </a:cubicBezTo>
                  <a:cubicBezTo>
                    <a:pt x="4804447" y="1447545"/>
                    <a:pt x="4920540" y="1327860"/>
                    <a:pt x="4826000" y="1422400"/>
                  </a:cubicBezTo>
                  <a:cubicBezTo>
                    <a:pt x="4786298" y="1581209"/>
                    <a:pt x="4837039" y="1383763"/>
                    <a:pt x="4800600" y="1511300"/>
                  </a:cubicBezTo>
                  <a:cubicBezTo>
                    <a:pt x="4795805" y="1528083"/>
                    <a:pt x="4794776" y="1546057"/>
                    <a:pt x="4787900" y="1562100"/>
                  </a:cubicBezTo>
                  <a:cubicBezTo>
                    <a:pt x="4781887" y="1576129"/>
                    <a:pt x="4769326" y="1586548"/>
                    <a:pt x="4762500" y="1600200"/>
                  </a:cubicBezTo>
                  <a:cubicBezTo>
                    <a:pt x="4753390" y="1618420"/>
                    <a:pt x="4741169" y="1672824"/>
                    <a:pt x="4737100" y="1689100"/>
                  </a:cubicBezTo>
                  <a:cubicBezTo>
                    <a:pt x="4741333" y="1735667"/>
                    <a:pt x="4743620" y="1782451"/>
                    <a:pt x="4749800" y="1828800"/>
                  </a:cubicBezTo>
                  <a:cubicBezTo>
                    <a:pt x="4759020" y="1897949"/>
                    <a:pt x="4762140" y="1858929"/>
                    <a:pt x="4775200" y="1917700"/>
                  </a:cubicBezTo>
                  <a:cubicBezTo>
                    <a:pt x="4780786" y="1942837"/>
                    <a:pt x="4782850" y="1968650"/>
                    <a:pt x="4787900" y="1993900"/>
                  </a:cubicBezTo>
                  <a:cubicBezTo>
                    <a:pt x="4801134" y="2060070"/>
                    <a:pt x="4797161" y="2026313"/>
                    <a:pt x="4813300" y="2082800"/>
                  </a:cubicBezTo>
                  <a:cubicBezTo>
                    <a:pt x="4818095" y="2099583"/>
                    <a:pt x="4820984" y="2116882"/>
                    <a:pt x="4826000" y="2133600"/>
                  </a:cubicBezTo>
                  <a:cubicBezTo>
                    <a:pt x="4833693" y="2159245"/>
                    <a:pt x="4842933" y="2184400"/>
                    <a:pt x="4851400" y="2209800"/>
                  </a:cubicBezTo>
                  <a:cubicBezTo>
                    <a:pt x="4855633" y="2222500"/>
                    <a:pt x="4852961" y="2240474"/>
                    <a:pt x="4864100" y="2247900"/>
                  </a:cubicBezTo>
                  <a:cubicBezTo>
                    <a:pt x="4876800" y="2256367"/>
                    <a:pt x="4888252" y="2267101"/>
                    <a:pt x="4902200" y="2273300"/>
                  </a:cubicBezTo>
                  <a:cubicBezTo>
                    <a:pt x="4926666" y="2284174"/>
                    <a:pt x="4956123" y="2283848"/>
                    <a:pt x="4978400" y="2298700"/>
                  </a:cubicBezTo>
                  <a:lnTo>
                    <a:pt x="5016500" y="2324100"/>
                  </a:lnTo>
                  <a:cubicBezTo>
                    <a:pt x="5033433" y="2349500"/>
                    <a:pt x="5057647" y="2371340"/>
                    <a:pt x="5067300" y="2400300"/>
                  </a:cubicBezTo>
                  <a:cubicBezTo>
                    <a:pt x="5075767" y="2425700"/>
                    <a:pt x="5086206" y="2450525"/>
                    <a:pt x="5092700" y="2476500"/>
                  </a:cubicBezTo>
                  <a:cubicBezTo>
                    <a:pt x="5108647" y="2540287"/>
                    <a:pt x="5099880" y="2510741"/>
                    <a:pt x="5118100" y="2565400"/>
                  </a:cubicBezTo>
                  <a:cubicBezTo>
                    <a:pt x="5115676" y="2596912"/>
                    <a:pt x="5120113" y="2713774"/>
                    <a:pt x="5092700" y="2768600"/>
                  </a:cubicBezTo>
                  <a:cubicBezTo>
                    <a:pt x="5076014" y="2801973"/>
                    <a:pt x="5043581" y="2834586"/>
                    <a:pt x="5016500" y="2857500"/>
                  </a:cubicBezTo>
                  <a:cubicBezTo>
                    <a:pt x="4979653" y="2888678"/>
                    <a:pt x="4947991" y="2931136"/>
                    <a:pt x="4902200" y="2946400"/>
                  </a:cubicBezTo>
                  <a:cubicBezTo>
                    <a:pt x="4889500" y="2950633"/>
                    <a:pt x="4876074" y="2953113"/>
                    <a:pt x="4864100" y="2959100"/>
                  </a:cubicBezTo>
                  <a:cubicBezTo>
                    <a:pt x="4850448" y="2965926"/>
                    <a:pt x="4840029" y="2978487"/>
                    <a:pt x="4826000" y="2984500"/>
                  </a:cubicBezTo>
                  <a:cubicBezTo>
                    <a:pt x="4809957" y="2991376"/>
                    <a:pt x="4791543" y="2991071"/>
                    <a:pt x="4775200" y="2997200"/>
                  </a:cubicBezTo>
                  <a:cubicBezTo>
                    <a:pt x="4757473" y="3003847"/>
                    <a:pt x="4742127" y="3015953"/>
                    <a:pt x="4724400" y="3022600"/>
                  </a:cubicBezTo>
                  <a:cubicBezTo>
                    <a:pt x="4708057" y="3028729"/>
                    <a:pt x="4690756" y="3032083"/>
                    <a:pt x="4673600" y="3035300"/>
                  </a:cubicBezTo>
                  <a:cubicBezTo>
                    <a:pt x="4622981" y="3044791"/>
                    <a:pt x="4572000" y="3052233"/>
                    <a:pt x="4521200" y="3060700"/>
                  </a:cubicBezTo>
                  <a:cubicBezTo>
                    <a:pt x="4495800" y="3064933"/>
                    <a:pt x="4470552" y="3070206"/>
                    <a:pt x="4445000" y="3073400"/>
                  </a:cubicBezTo>
                  <a:cubicBezTo>
                    <a:pt x="4411133" y="3077633"/>
                    <a:pt x="4377133" y="3080910"/>
                    <a:pt x="4343400" y="3086100"/>
                  </a:cubicBezTo>
                  <a:cubicBezTo>
                    <a:pt x="4177958" y="3111553"/>
                    <a:pt x="4418003" y="3096564"/>
                    <a:pt x="4089400" y="3111500"/>
                  </a:cubicBezTo>
                  <a:cubicBezTo>
                    <a:pt x="3966687" y="3117078"/>
                    <a:pt x="3843867" y="3119967"/>
                    <a:pt x="3721100" y="3124200"/>
                  </a:cubicBezTo>
                  <a:lnTo>
                    <a:pt x="3454400" y="3149600"/>
                  </a:lnTo>
                  <a:cubicBezTo>
                    <a:pt x="3378167" y="3157768"/>
                    <a:pt x="3301426" y="3162396"/>
                    <a:pt x="3225800" y="3175000"/>
                  </a:cubicBezTo>
                  <a:cubicBezTo>
                    <a:pt x="3200400" y="3179233"/>
                    <a:pt x="3175254" y="3185469"/>
                    <a:pt x="3149600" y="3187700"/>
                  </a:cubicBezTo>
                  <a:cubicBezTo>
                    <a:pt x="3077780" y="3193945"/>
                    <a:pt x="3005667" y="3196167"/>
                    <a:pt x="2933700" y="3200400"/>
                  </a:cubicBezTo>
                  <a:cubicBezTo>
                    <a:pt x="2809810" y="3231373"/>
                    <a:pt x="2964508" y="3193554"/>
                    <a:pt x="2819400" y="3225800"/>
                  </a:cubicBezTo>
                  <a:cubicBezTo>
                    <a:pt x="2802361" y="3229586"/>
                    <a:pt x="2784943" y="3232371"/>
                    <a:pt x="2768600" y="3238500"/>
                  </a:cubicBezTo>
                  <a:cubicBezTo>
                    <a:pt x="2750873" y="3245147"/>
                    <a:pt x="2735527" y="3257253"/>
                    <a:pt x="2717800" y="3263900"/>
                  </a:cubicBezTo>
                  <a:cubicBezTo>
                    <a:pt x="2697302" y="3271587"/>
                    <a:pt x="2620743" y="3285851"/>
                    <a:pt x="2603500" y="3289300"/>
                  </a:cubicBezTo>
                  <a:cubicBezTo>
                    <a:pt x="2586567" y="3297767"/>
                    <a:pt x="2570427" y="3308053"/>
                    <a:pt x="2552700" y="3314700"/>
                  </a:cubicBezTo>
                  <a:cubicBezTo>
                    <a:pt x="2536357" y="3320829"/>
                    <a:pt x="2518683" y="3322605"/>
                    <a:pt x="2501900" y="3327400"/>
                  </a:cubicBezTo>
                  <a:cubicBezTo>
                    <a:pt x="2489028" y="3331078"/>
                    <a:pt x="2476500" y="3335867"/>
                    <a:pt x="2463800" y="3340100"/>
                  </a:cubicBezTo>
                  <a:lnTo>
                    <a:pt x="2209800" y="3314700"/>
                  </a:lnTo>
                  <a:lnTo>
                    <a:pt x="2070100" y="3302000"/>
                  </a:lnTo>
                  <a:cubicBezTo>
                    <a:pt x="1939344" y="3269311"/>
                    <a:pt x="2045110" y="3292312"/>
                    <a:pt x="1778000" y="3276600"/>
                  </a:cubicBezTo>
                  <a:lnTo>
                    <a:pt x="1587500" y="3263900"/>
                  </a:lnTo>
                  <a:cubicBezTo>
                    <a:pt x="1439333" y="3268133"/>
                    <a:pt x="1291042" y="3269198"/>
                    <a:pt x="1143000" y="3276600"/>
                  </a:cubicBezTo>
                  <a:cubicBezTo>
                    <a:pt x="1121441" y="3277678"/>
                    <a:pt x="1100835" y="3286018"/>
                    <a:pt x="1079500" y="3289300"/>
                  </a:cubicBezTo>
                  <a:cubicBezTo>
                    <a:pt x="1045767" y="3294490"/>
                    <a:pt x="1011566" y="3296389"/>
                    <a:pt x="977900" y="3302000"/>
                  </a:cubicBezTo>
                  <a:cubicBezTo>
                    <a:pt x="960683" y="3304869"/>
                    <a:pt x="944273" y="3311578"/>
                    <a:pt x="927100" y="3314700"/>
                  </a:cubicBezTo>
                  <a:cubicBezTo>
                    <a:pt x="897649" y="3320055"/>
                    <a:pt x="867786" y="3322848"/>
                    <a:pt x="838200" y="3327400"/>
                  </a:cubicBezTo>
                  <a:cubicBezTo>
                    <a:pt x="812749" y="3331316"/>
                    <a:pt x="787400" y="3335867"/>
                    <a:pt x="762000" y="3340100"/>
                  </a:cubicBezTo>
                  <a:cubicBezTo>
                    <a:pt x="647700" y="3335867"/>
                    <a:pt x="533225" y="3335008"/>
                    <a:pt x="419100" y="3327400"/>
                  </a:cubicBezTo>
                  <a:cubicBezTo>
                    <a:pt x="386150" y="3325203"/>
                    <a:pt x="369757" y="3304647"/>
                    <a:pt x="342900" y="3289300"/>
                  </a:cubicBezTo>
                  <a:cubicBezTo>
                    <a:pt x="222528" y="3220516"/>
                    <a:pt x="371782" y="3320486"/>
                    <a:pt x="228600" y="3213100"/>
                  </a:cubicBezTo>
                  <a:cubicBezTo>
                    <a:pt x="216389" y="3203942"/>
                    <a:pt x="201293" y="3198493"/>
                    <a:pt x="190500" y="3187700"/>
                  </a:cubicBezTo>
                  <a:cubicBezTo>
                    <a:pt x="181154" y="3178354"/>
                    <a:pt x="126024" y="3109549"/>
                    <a:pt x="114300" y="3086100"/>
                  </a:cubicBezTo>
                  <a:cubicBezTo>
                    <a:pt x="61720" y="2980940"/>
                    <a:pt x="148993" y="3119089"/>
                    <a:pt x="76200" y="3009900"/>
                  </a:cubicBezTo>
                  <a:cubicBezTo>
                    <a:pt x="71967" y="2988733"/>
                    <a:pt x="68183" y="2967472"/>
                    <a:pt x="63500" y="2946400"/>
                  </a:cubicBezTo>
                  <a:cubicBezTo>
                    <a:pt x="59714" y="2929361"/>
                    <a:pt x="54223" y="2912716"/>
                    <a:pt x="50800" y="2895600"/>
                  </a:cubicBezTo>
                  <a:cubicBezTo>
                    <a:pt x="45750" y="2870350"/>
                    <a:pt x="42706" y="2844735"/>
                    <a:pt x="38100" y="2819400"/>
                  </a:cubicBezTo>
                  <a:cubicBezTo>
                    <a:pt x="13339" y="2683216"/>
                    <a:pt x="37037" y="2837359"/>
                    <a:pt x="12700" y="2667000"/>
                  </a:cubicBezTo>
                  <a:cubicBezTo>
                    <a:pt x="8467" y="2578100"/>
                    <a:pt x="0" y="2489301"/>
                    <a:pt x="0" y="2400300"/>
                  </a:cubicBezTo>
                  <a:cubicBezTo>
                    <a:pt x="0" y="2192823"/>
                    <a:pt x="5425" y="1985349"/>
                    <a:pt x="12700" y="1778000"/>
                  </a:cubicBezTo>
                  <a:cubicBezTo>
                    <a:pt x="13897" y="1743891"/>
                    <a:pt x="18707" y="1709867"/>
                    <a:pt x="25400" y="1676400"/>
                  </a:cubicBezTo>
                  <a:cubicBezTo>
                    <a:pt x="31823" y="1644283"/>
                    <a:pt x="63930" y="1545043"/>
                    <a:pt x="76200" y="1511300"/>
                  </a:cubicBezTo>
                  <a:cubicBezTo>
                    <a:pt x="83991" y="1489875"/>
                    <a:pt x="93809" y="1469225"/>
                    <a:pt x="101600" y="1447800"/>
                  </a:cubicBezTo>
                  <a:cubicBezTo>
                    <a:pt x="110750" y="1422638"/>
                    <a:pt x="117850" y="1396762"/>
                    <a:pt x="127000" y="1371600"/>
                  </a:cubicBezTo>
                  <a:cubicBezTo>
                    <a:pt x="134791" y="1350175"/>
                    <a:pt x="144609" y="1329525"/>
                    <a:pt x="152400" y="1308100"/>
                  </a:cubicBezTo>
                  <a:cubicBezTo>
                    <a:pt x="161550" y="1282938"/>
                    <a:pt x="167856" y="1256759"/>
                    <a:pt x="177800" y="1231900"/>
                  </a:cubicBezTo>
                  <a:cubicBezTo>
                    <a:pt x="184831" y="1214322"/>
                    <a:pt x="195742" y="1198501"/>
                    <a:pt x="203200" y="1181100"/>
                  </a:cubicBezTo>
                  <a:cubicBezTo>
                    <a:pt x="208473" y="1168795"/>
                    <a:pt x="211200" y="1155535"/>
                    <a:pt x="215900" y="1143000"/>
                  </a:cubicBezTo>
                  <a:cubicBezTo>
                    <a:pt x="223905" y="1121654"/>
                    <a:pt x="233509" y="1100925"/>
                    <a:pt x="241300" y="1079500"/>
                  </a:cubicBezTo>
                  <a:cubicBezTo>
                    <a:pt x="250450" y="1054338"/>
                    <a:pt x="259007" y="1028945"/>
                    <a:pt x="266700" y="1003300"/>
                  </a:cubicBezTo>
                  <a:cubicBezTo>
                    <a:pt x="271716" y="986582"/>
                    <a:pt x="273271" y="968843"/>
                    <a:pt x="279400" y="952500"/>
                  </a:cubicBezTo>
                  <a:cubicBezTo>
                    <a:pt x="286047" y="934773"/>
                    <a:pt x="298153" y="919427"/>
                    <a:pt x="304800" y="901700"/>
                  </a:cubicBezTo>
                  <a:cubicBezTo>
                    <a:pt x="310929" y="885357"/>
                    <a:pt x="310624" y="866943"/>
                    <a:pt x="317500" y="850900"/>
                  </a:cubicBezTo>
                  <a:cubicBezTo>
                    <a:pt x="323513" y="836871"/>
                    <a:pt x="335327" y="826052"/>
                    <a:pt x="342900" y="812800"/>
                  </a:cubicBezTo>
                  <a:cubicBezTo>
                    <a:pt x="356181" y="789558"/>
                    <a:pt x="373072" y="744528"/>
                    <a:pt x="393700" y="723900"/>
                  </a:cubicBezTo>
                  <a:cubicBezTo>
                    <a:pt x="404493" y="713107"/>
                    <a:pt x="419100" y="706967"/>
                    <a:pt x="431800" y="698500"/>
                  </a:cubicBezTo>
                  <a:cubicBezTo>
                    <a:pt x="494863" y="603905"/>
                    <a:pt x="413812" y="720086"/>
                    <a:pt x="495300" y="622300"/>
                  </a:cubicBezTo>
                  <a:cubicBezTo>
                    <a:pt x="595218" y="502399"/>
                    <a:pt x="457030" y="660656"/>
                    <a:pt x="533400" y="546100"/>
                  </a:cubicBezTo>
                  <a:cubicBezTo>
                    <a:pt x="543363" y="531156"/>
                    <a:pt x="559811" y="521637"/>
                    <a:pt x="571500" y="508000"/>
                  </a:cubicBezTo>
                  <a:cubicBezTo>
                    <a:pt x="585275" y="491929"/>
                    <a:pt x="597462" y="474540"/>
                    <a:pt x="609600" y="457200"/>
                  </a:cubicBezTo>
                  <a:cubicBezTo>
                    <a:pt x="627106" y="432191"/>
                    <a:pt x="635000" y="397933"/>
                    <a:pt x="660400" y="381000"/>
                  </a:cubicBezTo>
                  <a:cubicBezTo>
                    <a:pt x="706209" y="350461"/>
                    <a:pt x="739903" y="331596"/>
                    <a:pt x="774700" y="279400"/>
                  </a:cubicBezTo>
                  <a:cubicBezTo>
                    <a:pt x="783167" y="266700"/>
                    <a:pt x="788613" y="251351"/>
                    <a:pt x="800100" y="241300"/>
                  </a:cubicBezTo>
                  <a:cubicBezTo>
                    <a:pt x="823074" y="221198"/>
                    <a:pt x="850900" y="207433"/>
                    <a:pt x="876300" y="190500"/>
                  </a:cubicBezTo>
                  <a:cubicBezTo>
                    <a:pt x="918029" y="162681"/>
                    <a:pt x="969899" y="125825"/>
                    <a:pt x="1016000" y="114300"/>
                  </a:cubicBezTo>
                  <a:cubicBezTo>
                    <a:pt x="1103990" y="92303"/>
                    <a:pt x="1049452" y="103528"/>
                    <a:pt x="1181100" y="88900"/>
                  </a:cubicBezTo>
                  <a:cubicBezTo>
                    <a:pt x="1193800" y="84667"/>
                    <a:pt x="1206073" y="78825"/>
                    <a:pt x="1219200" y="76200"/>
                  </a:cubicBezTo>
                  <a:cubicBezTo>
                    <a:pt x="1309430" y="58154"/>
                    <a:pt x="1427525" y="55728"/>
                    <a:pt x="1511300" y="50800"/>
                  </a:cubicBezTo>
                  <a:cubicBezTo>
                    <a:pt x="1814625" y="32957"/>
                    <a:pt x="1646717" y="46571"/>
                    <a:pt x="1879600" y="25400"/>
                  </a:cubicBezTo>
                  <a:cubicBezTo>
                    <a:pt x="1960475" y="5181"/>
                    <a:pt x="1969604" y="0"/>
                    <a:pt x="2082800" y="0"/>
                  </a:cubicBezTo>
                  <a:cubicBezTo>
                    <a:pt x="2353766" y="0"/>
                    <a:pt x="2624667" y="8467"/>
                    <a:pt x="2895600" y="12700"/>
                  </a:cubicBezTo>
                  <a:cubicBezTo>
                    <a:pt x="2929467" y="21167"/>
                    <a:pt x="2964082" y="27061"/>
                    <a:pt x="2997200" y="38100"/>
                  </a:cubicBezTo>
                  <a:lnTo>
                    <a:pt x="3073400" y="63500"/>
                  </a:lnTo>
                  <a:cubicBezTo>
                    <a:pt x="3086100" y="67733"/>
                    <a:pt x="3098113" y="76200"/>
                    <a:pt x="3111500" y="76200"/>
                  </a:cubicBezTo>
                  <a:lnTo>
                    <a:pt x="3136900" y="50800"/>
                  </a:lnTo>
                  <a:close/>
                </a:path>
              </a:pathLst>
            </a:custGeom>
            <a:solidFill>
              <a:srgbClr val="FFFFFF">
                <a:alpha val="8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B41B7FB4-50AB-964B-B6F1-FB61987C2C15}"/>
              </a:ext>
            </a:extLst>
          </p:cNvPr>
          <p:cNvCxnSpPr>
            <a:cxnSpLocks/>
          </p:cNvCxnSpPr>
          <p:nvPr/>
        </p:nvCxnSpPr>
        <p:spPr>
          <a:xfrm flipH="1">
            <a:off x="3949631" y="3140968"/>
            <a:ext cx="1702489" cy="1203568"/>
          </a:xfrm>
          <a:prstGeom prst="line">
            <a:avLst/>
          </a:prstGeom>
          <a:ln w="381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A370BC9A-557B-D842-A47D-8FDCCBBE55BB}"/>
              </a:ext>
            </a:extLst>
          </p:cNvPr>
          <p:cNvSpPr/>
          <p:nvPr/>
        </p:nvSpPr>
        <p:spPr>
          <a:xfrm>
            <a:off x="603210" y="4561912"/>
            <a:ext cx="13660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Front-end</a:t>
            </a:r>
            <a:r>
              <a:rPr lang="zh-TW" altLang="en-US" sz="2000" dirty="0"/>
              <a:t> 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5F906431-98E9-6842-9F29-8BCB3C7FA28B}"/>
              </a:ext>
            </a:extLst>
          </p:cNvPr>
          <p:cNvSpPr/>
          <p:nvPr/>
        </p:nvSpPr>
        <p:spPr>
          <a:xfrm>
            <a:off x="3961683" y="4318337"/>
            <a:ext cx="13388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Back-end</a:t>
            </a:r>
            <a:r>
              <a:rPr lang="zh-TW" altLang="en-US" sz="2000" dirty="0"/>
              <a:t> 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88F97E8B-5D77-314F-A0DA-9710C8B3667F}"/>
              </a:ext>
            </a:extLst>
          </p:cNvPr>
          <p:cNvSpPr/>
          <p:nvPr/>
        </p:nvSpPr>
        <p:spPr>
          <a:xfrm>
            <a:off x="7556169" y="4344536"/>
            <a:ext cx="131157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 err="1"/>
              <a:t>DataBase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887561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MVC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9" name="Shape 201">
            <a:extLst>
              <a:ext uri="{FF2B5EF4-FFF2-40B4-BE49-F238E27FC236}">
                <a16:creationId xmlns:a16="http://schemas.microsoft.com/office/drawing/2014/main" id="{F6F81B84-69AD-5B4E-AB25-1374F59B0870}"/>
              </a:ext>
            </a:extLst>
          </p:cNvPr>
          <p:cNvSpPr txBox="1"/>
          <p:nvPr/>
        </p:nvSpPr>
        <p:spPr>
          <a:xfrm flipH="1">
            <a:off x="381000" y="872716"/>
            <a:ext cx="8295456" cy="511256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TW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一種網站開發的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模式</a:t>
            </a:r>
            <a:r>
              <a:rPr lang="en-US" altLang="zh-TW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遵循此架構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可將程式分類管理</a:t>
            </a:r>
            <a:r>
              <a:rPr lang="en-US" altLang="zh-CN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提高開發效率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20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由三個部分組成</a:t>
            </a: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CN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MVC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架構之優點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10" name="Shape 201">
            <a:extLst>
              <a:ext uri="{FF2B5EF4-FFF2-40B4-BE49-F238E27FC236}">
                <a16:creationId xmlns:a16="http://schemas.microsoft.com/office/drawing/2014/main" id="{5FBF8357-AB04-9449-8B3A-5DEF811F2DEA}"/>
              </a:ext>
            </a:extLst>
          </p:cNvPr>
          <p:cNvSpPr txBox="1"/>
          <p:nvPr/>
        </p:nvSpPr>
        <p:spPr>
          <a:xfrm flipH="1">
            <a:off x="827584" y="1844824"/>
            <a:ext cx="8208912" cy="41265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Model (M)        : 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處理業務邏輯、資料模型建立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View    (V)         : 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使用者頁面呈現</a:t>
            </a: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UI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設計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Controller (C)  : 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針對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請求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的處理機制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並協調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Model / View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之間的邏輯</a:t>
            </a: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</a:p>
        </p:txBody>
      </p:sp>
      <p:sp>
        <p:nvSpPr>
          <p:cNvPr id="11" name="Shape 201">
            <a:extLst>
              <a:ext uri="{FF2B5EF4-FFF2-40B4-BE49-F238E27FC236}">
                <a16:creationId xmlns:a16="http://schemas.microsoft.com/office/drawing/2014/main" id="{FBB2377E-EF84-2E4D-BEF0-B535672C1094}"/>
              </a:ext>
            </a:extLst>
          </p:cNvPr>
          <p:cNvSpPr txBox="1"/>
          <p:nvPr/>
        </p:nvSpPr>
        <p:spPr>
          <a:xfrm flipH="1">
            <a:off x="813048" y="3717033"/>
            <a:ext cx="8007424" cy="192969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擴充性高</a:t>
            </a: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程式結構清楚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元件分別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解構</a:t>
            </a: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/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升級方便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降低維護人事成本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提高團隊分工效率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ü"/>
            </a:pP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898105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4191000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MVC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架構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5AF990B-60D2-0A4B-B45E-0FFF2CCF6D65}"/>
              </a:ext>
            </a:extLst>
          </p:cNvPr>
          <p:cNvGrpSpPr/>
          <p:nvPr/>
        </p:nvGrpSpPr>
        <p:grpSpPr>
          <a:xfrm>
            <a:off x="300030" y="2433944"/>
            <a:ext cx="1318597" cy="1318597"/>
            <a:chOff x="8005862" y="123663"/>
            <a:chExt cx="565474" cy="565474"/>
          </a:xfrm>
        </p:grpSpPr>
        <p:pic>
          <p:nvPicPr>
            <p:cNvPr id="13" name="圖片 12">
              <a:extLst>
                <a:ext uri="{FF2B5EF4-FFF2-40B4-BE49-F238E27FC236}">
                  <a16:creationId xmlns:a16="http://schemas.microsoft.com/office/drawing/2014/main" id="{81DFBFDD-C225-9242-8F06-6CBD6785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79583" y="165646"/>
              <a:ext cx="418031" cy="418031"/>
            </a:xfrm>
            <a:prstGeom prst="rect">
              <a:avLst/>
            </a:prstGeom>
          </p:spPr>
        </p:pic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632F76B1-C087-C747-9A1C-43210A786B4F}"/>
                </a:ext>
              </a:extLst>
            </p:cNvPr>
            <p:cNvSpPr/>
            <p:nvPr/>
          </p:nvSpPr>
          <p:spPr>
            <a:xfrm>
              <a:off x="8005862" y="123663"/>
              <a:ext cx="565474" cy="565474"/>
            </a:xfrm>
            <a:prstGeom prst="ellipse">
              <a:avLst/>
            </a:prstGeom>
            <a:noFill/>
            <a:ln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17" name="圖片 16">
            <a:extLst>
              <a:ext uri="{FF2B5EF4-FFF2-40B4-BE49-F238E27FC236}">
                <a16:creationId xmlns:a16="http://schemas.microsoft.com/office/drawing/2014/main" id="{41AE2B6A-337E-AC4B-AB82-57EBBA027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4293096"/>
            <a:ext cx="496691" cy="704681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D04A4A84-0608-EC42-B9F9-198D8DF9B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6750" y="2438853"/>
            <a:ext cx="1541996" cy="1541996"/>
          </a:xfrm>
          <a:prstGeom prst="rect">
            <a:avLst/>
          </a:prstGeom>
        </p:spPr>
      </p:pic>
      <p:grpSp>
        <p:nvGrpSpPr>
          <p:cNvPr id="33" name="群組 32">
            <a:extLst>
              <a:ext uri="{FF2B5EF4-FFF2-40B4-BE49-F238E27FC236}">
                <a16:creationId xmlns:a16="http://schemas.microsoft.com/office/drawing/2014/main" id="{6E358D17-FC80-1349-9B38-238129FDA20E}"/>
              </a:ext>
            </a:extLst>
          </p:cNvPr>
          <p:cNvGrpSpPr/>
          <p:nvPr/>
        </p:nvGrpSpPr>
        <p:grpSpPr>
          <a:xfrm>
            <a:off x="1835697" y="1630233"/>
            <a:ext cx="5349101" cy="3510077"/>
            <a:chOff x="1708684" y="1630233"/>
            <a:chExt cx="5349101" cy="351007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D77C5BD-D38D-0D44-8954-CBA8D1AC48B5}"/>
                </a:ext>
              </a:extLst>
            </p:cNvPr>
            <p:cNvSpPr/>
            <p:nvPr/>
          </p:nvSpPr>
          <p:spPr>
            <a:xfrm>
              <a:off x="2198917" y="1630233"/>
              <a:ext cx="4858868" cy="3510077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sz="1050" dirty="0"/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8EB48CA4-A915-654F-B3D2-661A57CD1D66}"/>
                </a:ext>
              </a:extLst>
            </p:cNvPr>
            <p:cNvSpPr/>
            <p:nvPr/>
          </p:nvSpPr>
          <p:spPr>
            <a:xfrm>
              <a:off x="2758315" y="2263686"/>
              <a:ext cx="1899179" cy="64514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Controller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5FE0051-16D8-0C4E-BEC1-19E263A3A3A1}"/>
                </a:ext>
              </a:extLst>
            </p:cNvPr>
            <p:cNvSpPr/>
            <p:nvPr/>
          </p:nvSpPr>
          <p:spPr>
            <a:xfrm>
              <a:off x="2778671" y="3504185"/>
              <a:ext cx="1899179" cy="645146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View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2B07009-61C6-5C41-BC9F-FA9D6376A313}"/>
                </a:ext>
              </a:extLst>
            </p:cNvPr>
            <p:cNvSpPr/>
            <p:nvPr/>
          </p:nvSpPr>
          <p:spPr>
            <a:xfrm>
              <a:off x="5225858" y="2661002"/>
              <a:ext cx="1154668" cy="1152327"/>
            </a:xfrm>
            <a:prstGeom prst="rect">
              <a:avLst/>
            </a:prstGeom>
            <a:ln>
              <a:solidFill>
                <a:schemeClr val="accent6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TW" sz="2400" dirty="0">
                  <a:solidFill>
                    <a:schemeClr val="tx1"/>
                  </a:solidFill>
                </a:rPr>
                <a:t>Model</a:t>
              </a:r>
              <a:endParaRPr kumimoji="1" lang="zh-TW" altLang="en-US" sz="2400" dirty="0">
                <a:solidFill>
                  <a:schemeClr val="tx1"/>
                </a:solidFill>
              </a:endParaRPr>
            </a:p>
          </p:txBody>
        </p:sp>
        <p:cxnSp>
          <p:nvCxnSpPr>
            <p:cNvPr id="6" name="直線箭頭接點 5">
              <a:extLst>
                <a:ext uri="{FF2B5EF4-FFF2-40B4-BE49-F238E27FC236}">
                  <a16:creationId xmlns:a16="http://schemas.microsoft.com/office/drawing/2014/main" id="{04168F7C-2C20-4D4F-9BD0-30F306A3F334}"/>
                </a:ext>
              </a:extLst>
            </p:cNvPr>
            <p:cNvCxnSpPr>
              <a:cxnSpLocks/>
            </p:cNvCxnSpPr>
            <p:nvPr/>
          </p:nvCxnSpPr>
          <p:spPr>
            <a:xfrm>
              <a:off x="1763689" y="2592961"/>
              <a:ext cx="936104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箭頭接點 21">
              <a:extLst>
                <a:ext uri="{FF2B5EF4-FFF2-40B4-BE49-F238E27FC236}">
                  <a16:creationId xmlns:a16="http://schemas.microsoft.com/office/drawing/2014/main" id="{C063DE86-9EE7-1145-8D35-FFBC49F6D7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08684" y="3356992"/>
              <a:ext cx="142315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箭頭接點 23">
              <a:extLst>
                <a:ext uri="{FF2B5EF4-FFF2-40B4-BE49-F238E27FC236}">
                  <a16:creationId xmlns:a16="http://schemas.microsoft.com/office/drawing/2014/main" id="{89B47D39-F337-6249-B0AD-FC9FDD564753}"/>
                </a:ext>
              </a:extLst>
            </p:cNvPr>
            <p:cNvCxnSpPr/>
            <p:nvPr/>
          </p:nvCxnSpPr>
          <p:spPr>
            <a:xfrm>
              <a:off x="4677850" y="2780928"/>
              <a:ext cx="54800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箭頭接點 24">
              <a:extLst>
                <a:ext uri="{FF2B5EF4-FFF2-40B4-BE49-F238E27FC236}">
                  <a16:creationId xmlns:a16="http://schemas.microsoft.com/office/drawing/2014/main" id="{6F38D29F-45AD-AD46-A59C-F233DA086F36}"/>
                </a:ext>
              </a:extLst>
            </p:cNvPr>
            <p:cNvCxnSpPr/>
            <p:nvPr/>
          </p:nvCxnSpPr>
          <p:spPr>
            <a:xfrm>
              <a:off x="4677850" y="3657574"/>
              <a:ext cx="548008" cy="0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箭頭接點 25">
              <a:extLst>
                <a:ext uri="{FF2B5EF4-FFF2-40B4-BE49-F238E27FC236}">
                  <a16:creationId xmlns:a16="http://schemas.microsoft.com/office/drawing/2014/main" id="{B4071D30-462A-CD43-99A8-6191A0FFE3EE}"/>
                </a:ext>
              </a:extLst>
            </p:cNvPr>
            <p:cNvCxnSpPr>
              <a:cxnSpLocks/>
            </p:cNvCxnSpPr>
            <p:nvPr/>
          </p:nvCxnSpPr>
          <p:spPr>
            <a:xfrm>
              <a:off x="4346646" y="2896178"/>
              <a:ext cx="0" cy="608007"/>
            </a:xfrm>
            <a:prstGeom prst="straightConnector1">
              <a:avLst/>
            </a:prstGeom>
            <a:ln w="3810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C17A2782-41FE-4743-9A9A-1E41529B46CC}"/>
                </a:ext>
              </a:extLst>
            </p:cNvPr>
            <p:cNvCxnSpPr/>
            <p:nvPr/>
          </p:nvCxnSpPr>
          <p:spPr>
            <a:xfrm>
              <a:off x="3131840" y="2908832"/>
              <a:ext cx="0" cy="59535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4" name="直線箭頭接點 33">
            <a:extLst>
              <a:ext uri="{FF2B5EF4-FFF2-40B4-BE49-F238E27FC236}">
                <a16:creationId xmlns:a16="http://schemas.microsoft.com/office/drawing/2014/main" id="{F33DFAD7-8FE4-394B-A5EB-1E228BA16FCD}"/>
              </a:ext>
            </a:extLst>
          </p:cNvPr>
          <p:cNvCxnSpPr>
            <a:cxnSpLocks/>
          </p:cNvCxnSpPr>
          <p:nvPr/>
        </p:nvCxnSpPr>
        <p:spPr>
          <a:xfrm>
            <a:off x="6507539" y="3237165"/>
            <a:ext cx="1016789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Shape 201">
            <a:extLst>
              <a:ext uri="{FF2B5EF4-FFF2-40B4-BE49-F238E27FC236}">
                <a16:creationId xmlns:a16="http://schemas.microsoft.com/office/drawing/2014/main" id="{288F3B6E-3D1D-5848-AD4B-34A69EA46AC4}"/>
              </a:ext>
            </a:extLst>
          </p:cNvPr>
          <p:cNvSpPr txBox="1"/>
          <p:nvPr/>
        </p:nvSpPr>
        <p:spPr>
          <a:xfrm flipH="1">
            <a:off x="3078832" y="1791995"/>
            <a:ext cx="1512169" cy="525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(API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處理函式</a:t>
            </a: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</p:txBody>
      </p:sp>
      <p:sp>
        <p:nvSpPr>
          <p:cNvPr id="39" name="Shape 201">
            <a:extLst>
              <a:ext uri="{FF2B5EF4-FFF2-40B4-BE49-F238E27FC236}">
                <a16:creationId xmlns:a16="http://schemas.microsoft.com/office/drawing/2014/main" id="{B6776390-B682-CD41-B1C5-879D432C5E85}"/>
              </a:ext>
            </a:extLst>
          </p:cNvPr>
          <p:cNvSpPr txBox="1"/>
          <p:nvPr/>
        </p:nvSpPr>
        <p:spPr>
          <a:xfrm flipH="1">
            <a:off x="3131839" y="4077072"/>
            <a:ext cx="1512169" cy="525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(UI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畫面呈現</a:t>
            </a: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</p:txBody>
      </p:sp>
      <p:sp>
        <p:nvSpPr>
          <p:cNvPr id="40" name="Shape 201">
            <a:extLst>
              <a:ext uri="{FF2B5EF4-FFF2-40B4-BE49-F238E27FC236}">
                <a16:creationId xmlns:a16="http://schemas.microsoft.com/office/drawing/2014/main" id="{C929F708-F274-F24C-A267-096BC637F6EF}"/>
              </a:ext>
            </a:extLst>
          </p:cNvPr>
          <p:cNvSpPr txBox="1"/>
          <p:nvPr/>
        </p:nvSpPr>
        <p:spPr>
          <a:xfrm flipH="1">
            <a:off x="5220071" y="2205575"/>
            <a:ext cx="1512169" cy="52547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data </a:t>
            </a:r>
            <a:r>
              <a:rPr lang="zh-CN" altLang="en-US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資料層</a:t>
            </a:r>
            <a:r>
              <a:rPr lang="en-US" altLang="zh-CN" sz="16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77527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 txBox="1"/>
          <p:nvPr/>
        </p:nvSpPr>
        <p:spPr>
          <a:xfrm>
            <a:off x="323528" y="188640"/>
            <a:ext cx="2952328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altLang="zh-TW" sz="3000" b="1" dirty="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Pictures.</a:t>
            </a:r>
            <a:endParaRPr lang="zh-TW" sz="3000" b="1" dirty="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4438A24-4140-D447-ADE5-4CB2FB381DD2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71B827E-9FBF-5247-862B-43063EA2D46C}"/>
              </a:ext>
            </a:extLst>
          </p:cNvPr>
          <p:cNvSpPr/>
          <p:nvPr/>
        </p:nvSpPr>
        <p:spPr>
          <a:xfrm>
            <a:off x="4454820" y="3275112"/>
            <a:ext cx="2343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 </a:t>
            </a:r>
          </a:p>
        </p:txBody>
      </p:sp>
      <p:pic>
        <p:nvPicPr>
          <p:cNvPr id="10" name="Google Shape;817;p48">
            <a:extLst>
              <a:ext uri="{FF2B5EF4-FFF2-40B4-BE49-F238E27FC236}">
                <a16:creationId xmlns:a16="http://schemas.microsoft.com/office/drawing/2014/main" id="{C0FFC14D-D4FB-8740-B582-A56C51DEFD2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/>
          <a:stretch/>
        </p:blipFill>
        <p:spPr>
          <a:xfrm>
            <a:off x="4680877" y="1215261"/>
            <a:ext cx="1302711" cy="1046053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  <p:sp>
        <p:nvSpPr>
          <p:cNvPr id="11" name="Google Shape;818;p48">
            <a:extLst>
              <a:ext uri="{FF2B5EF4-FFF2-40B4-BE49-F238E27FC236}">
                <a16:creationId xmlns:a16="http://schemas.microsoft.com/office/drawing/2014/main" id="{2DC20764-7DCE-F342-9F06-BC55EDD7C40D}"/>
              </a:ext>
            </a:extLst>
          </p:cNvPr>
          <p:cNvSpPr/>
          <p:nvPr/>
        </p:nvSpPr>
        <p:spPr>
          <a:xfrm>
            <a:off x="5204224" y="514589"/>
            <a:ext cx="2737237" cy="71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zh-TW" altLang="en-US" sz="3500" b="1" dirty="0"/>
              <a:t>尬聊分享會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820;p48">
            <a:extLst>
              <a:ext uri="{FF2B5EF4-FFF2-40B4-BE49-F238E27FC236}">
                <a16:creationId xmlns:a16="http://schemas.microsoft.com/office/drawing/2014/main" id="{5B22EC9E-049A-274E-9D68-C823E828A902}"/>
              </a:ext>
            </a:extLst>
          </p:cNvPr>
          <p:cNvSpPr/>
          <p:nvPr/>
        </p:nvSpPr>
        <p:spPr>
          <a:xfrm>
            <a:off x="2926426" y="4132887"/>
            <a:ext cx="2352368" cy="71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zh-CN" altLang="en-US" sz="2800" b="1" dirty="0"/>
              <a:t>調酒教學現場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" name="Google Shape;821;p48">
            <a:extLst>
              <a:ext uri="{FF2B5EF4-FFF2-40B4-BE49-F238E27FC236}">
                <a16:creationId xmlns:a16="http://schemas.microsoft.com/office/drawing/2014/main" id="{782A310E-6B46-D54E-80DB-8BC46C47BD4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996897">
            <a:off x="3279571" y="4874754"/>
            <a:ext cx="1343609" cy="929780"/>
          </a:xfrm>
          <a:prstGeom prst="rect">
            <a:avLst/>
          </a:prstGeom>
          <a:noFill/>
          <a:ln>
            <a:noFill/>
          </a:ln>
          <a:effectLst>
            <a:outerShdw blurRad="38100" dist="20000" dir="11234544" rotWithShape="0">
              <a:srgbClr val="000000">
                <a:alpha val="37254"/>
              </a:srgbClr>
            </a:outerShdw>
          </a:effectLst>
        </p:spPr>
      </p:pic>
      <p:pic>
        <p:nvPicPr>
          <p:cNvPr id="15" name="Google Shape;822;p48">
            <a:extLst>
              <a:ext uri="{FF2B5EF4-FFF2-40B4-BE49-F238E27FC236}">
                <a16:creationId xmlns:a16="http://schemas.microsoft.com/office/drawing/2014/main" id="{906D90B3-B279-CE41-9DE9-06A2765F200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44250">
            <a:off x="7500712" y="3813990"/>
            <a:ext cx="1645654" cy="127001"/>
          </a:xfrm>
          <a:prstGeom prst="rect">
            <a:avLst/>
          </a:prstGeom>
          <a:noFill/>
          <a:ln>
            <a:noFill/>
          </a:ln>
          <a:effectLst>
            <a:outerShdw blurRad="38100" dist="20000" dir="5400000" rotWithShape="0">
              <a:srgbClr val="000000">
                <a:alpha val="37254"/>
              </a:srgb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2D7402A0-9BBA-FD40-BDD9-4CF06F74DA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868" y="855182"/>
            <a:ext cx="3764669" cy="2117626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295ACD45-4F46-4848-8F2F-04EAB29B1F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217" y="2535638"/>
            <a:ext cx="3388224" cy="353044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323C4D8C-AB17-434E-8F15-4D41476E0D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3856" y="3451838"/>
            <a:ext cx="1599154" cy="284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3708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61352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Express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設定模板引擎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(View engine)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4847F04-D0D8-9A41-B6E5-D6255949087D}"/>
              </a:ext>
            </a:extLst>
          </p:cNvPr>
          <p:cNvSpPr/>
          <p:nvPr/>
        </p:nvSpPr>
        <p:spPr>
          <a:xfrm>
            <a:off x="1377752" y="1034135"/>
            <a:ext cx="6388496" cy="489364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express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'express'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61AFEF"/>
                </a:solidFill>
                <a:latin typeface="Menlo" panose="020B0609030804020204" pitchFamily="49" charset="0"/>
              </a:rPr>
              <a:t>express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hbs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hbs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path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"path"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設定模板引擎</a:t>
            </a:r>
            <a:endParaRPr lang="zh-TW" altLang="en-US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engine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'html'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hbs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__express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設定模板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(template)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位置</a:t>
            </a:r>
            <a:endParaRPr lang="zh-TW" altLang="en-US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"views"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path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join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__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dirname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application"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"views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設定靜態檔 位置</a:t>
            </a:r>
            <a:endParaRPr lang="zh-TW" altLang="en-US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use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express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static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path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join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__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dirname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"application"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)));</a:t>
            </a:r>
          </a:p>
          <a:p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"/hello"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render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index.html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listen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8088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function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(){</a:t>
            </a:r>
          </a:p>
          <a:p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console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log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"Server is running at localhost:"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+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E5C07B"/>
                </a:solidFill>
                <a:latin typeface="Menlo" panose="020B0609030804020204" pitchFamily="49" charset="0"/>
              </a:rPr>
              <a:t>String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8088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));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0863258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61352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資料嵌入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template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中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BB6090A-EB10-2F45-A6E4-49545AB31DD4}"/>
              </a:ext>
            </a:extLst>
          </p:cNvPr>
          <p:cNvSpPr/>
          <p:nvPr/>
        </p:nvSpPr>
        <p:spPr>
          <a:xfrm>
            <a:off x="613420" y="1290445"/>
            <a:ext cx="5670376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Menlo" panose="020B0609030804020204" pitchFamily="49" charset="0"/>
              </a:rPr>
              <a:t>//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Menlo" panose="020B0609030804020204" pitchFamily="49" charset="0"/>
              </a:rPr>
              <a:t>hello.js</a:t>
            </a:r>
            <a:endParaRPr lang="en-US" altLang="zh-TW" dirty="0">
              <a:solidFill>
                <a:schemeClr val="tx2">
                  <a:lumMod val="50000"/>
                </a:schemeClr>
              </a:solidFill>
              <a:latin typeface="Menlo" panose="020B0609030804020204" pitchFamily="49" charset="0"/>
            </a:endParaRPr>
          </a:p>
          <a:p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get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"/hello"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,(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dirty="0">
                <a:solidFill>
                  <a:srgbClr val="C678DD"/>
                </a:solidFill>
                <a:latin typeface="Menlo" panose="020B0609030804020204" pitchFamily="49" charset="0"/>
              </a:rPr>
              <a:t>   let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query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;</a:t>
            </a:r>
          </a:p>
          <a:p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 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dirty="0" err="1">
                <a:solidFill>
                  <a:srgbClr val="61AFEF"/>
                </a:solidFill>
                <a:latin typeface="Menlo" panose="020B0609030804020204" pitchFamily="49" charset="0"/>
              </a:rPr>
              <a:t>render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 err="1">
                <a:solidFill>
                  <a:srgbClr val="98C379"/>
                </a:solidFill>
                <a:latin typeface="Menlo" panose="020B0609030804020204" pitchFamily="49" charset="0"/>
              </a:rPr>
              <a:t>index.html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,{ 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templateName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name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});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  <a:p>
            <a:b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</a:br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DF1155-7D93-804B-9FE6-990D08C071CA}"/>
              </a:ext>
            </a:extLst>
          </p:cNvPr>
          <p:cNvSpPr/>
          <p:nvPr/>
        </p:nvSpPr>
        <p:spPr>
          <a:xfrm>
            <a:off x="620812" y="3429000"/>
            <a:ext cx="4572000" cy="181588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2"/>
            </a:solidFill>
          </a:ln>
        </p:spPr>
        <p:txBody>
          <a:bodyPr>
            <a:spAutoFit/>
          </a:bodyPr>
          <a:lstStyle/>
          <a:p>
            <a:r>
              <a:rPr lang="en-US" altLang="zh-TW" dirty="0">
                <a:solidFill>
                  <a:schemeClr val="tx2">
                    <a:lumMod val="50000"/>
                  </a:schemeClr>
                </a:solidFill>
                <a:latin typeface="Menlo" panose="020B0609030804020204" pitchFamily="49" charset="0"/>
              </a:rPr>
              <a:t>// </a:t>
            </a:r>
            <a:r>
              <a:rPr lang="en-US" altLang="zh-TW" dirty="0" err="1">
                <a:solidFill>
                  <a:schemeClr val="tx2">
                    <a:lumMod val="50000"/>
                  </a:schemeClr>
                </a:solidFill>
                <a:latin typeface="Menlo" panose="020B0609030804020204" pitchFamily="49" charset="0"/>
              </a:rPr>
              <a:t>index.html</a:t>
            </a:r>
            <a:endParaRPr lang="en-US" altLang="zh-TW" dirty="0">
              <a:solidFill>
                <a:schemeClr val="tx2">
                  <a:lumMod val="50000"/>
                </a:schemeClr>
              </a:solidFill>
              <a:latin typeface="Menlo" panose="020B0609030804020204" pitchFamily="49" charset="0"/>
            </a:endParaRPr>
          </a:p>
          <a:p>
            <a:endParaRPr lang="en-US" altLang="zh-TW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&lt;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body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&lt;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h2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  <a:r>
              <a:rPr lang="en-US" altLang="zh-TW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 Hello world!!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&lt;/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h2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&lt;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h3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&gt; </a:t>
            </a:r>
            <a:r>
              <a:rPr lang="zh-TW" altLang="en-US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您是 </a:t>
            </a:r>
            <a:r>
              <a:rPr lang="en-US" altLang="zh-TW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{{ </a:t>
            </a:r>
            <a:r>
              <a:rPr lang="en-US" altLang="zh-TW" dirty="0" err="1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templateName</a:t>
            </a:r>
            <a:r>
              <a:rPr lang="en-US" altLang="zh-TW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 }} 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&lt;/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h3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&lt;</a:t>
            </a:r>
            <a:r>
              <a:rPr lang="en-US" altLang="zh-TW" dirty="0" err="1">
                <a:solidFill>
                  <a:srgbClr val="E06C75"/>
                </a:solidFill>
                <a:latin typeface="Menlo" panose="020B0609030804020204" pitchFamily="49" charset="0"/>
              </a:rPr>
              <a:t>hr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 &lt;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p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dirty="0">
                <a:solidFill>
                  <a:srgbClr val="D19A66"/>
                </a:solidFill>
                <a:latin typeface="Menlo" panose="020B0609030804020204" pitchFamily="49" charset="0"/>
              </a:rPr>
              <a:t>style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dirty="0">
                <a:solidFill>
                  <a:srgbClr val="98C379"/>
                </a:solidFill>
                <a:latin typeface="Menlo" panose="020B0609030804020204" pitchFamily="49" charset="0"/>
              </a:rPr>
              <a:t>“color:#f00”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  <a:r>
              <a:rPr lang="zh-TW" altLang="en-US" dirty="0">
                <a:solidFill>
                  <a:schemeClr val="tx2">
                    <a:lumMod val="25000"/>
                  </a:schemeClr>
                </a:solidFill>
                <a:latin typeface="Menlo" panose="020B0609030804020204" pitchFamily="49" charset="0"/>
              </a:rPr>
              <a:t>測試網頁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&lt;/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p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&lt;/</a:t>
            </a:r>
            <a:r>
              <a:rPr lang="en-US" altLang="zh-TW" dirty="0">
                <a:solidFill>
                  <a:srgbClr val="E06C75"/>
                </a:solidFill>
                <a:latin typeface="Menlo" panose="020B0609030804020204" pitchFamily="49" charset="0"/>
              </a:rPr>
              <a:t>body</a:t>
            </a:r>
            <a:r>
              <a:rPr lang="en-US" altLang="zh-TW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8AF1C5C-12EA-FB40-BD15-778544F8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480206"/>
            <a:ext cx="3200631" cy="171346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3656081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61352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前端三寶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-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HTML / CSS / JavaScript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81BB1B-567A-004C-B326-B2AD6FE00E44}"/>
              </a:ext>
            </a:extLst>
          </p:cNvPr>
          <p:cNvSpPr/>
          <p:nvPr/>
        </p:nvSpPr>
        <p:spPr>
          <a:xfrm>
            <a:off x="469404" y="922175"/>
            <a:ext cx="7919020" cy="189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HTML 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 建立「網頁」結構的語言 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CSS     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 美化「網頁」排版的語言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JavaScript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 各種「網頁」操作、生成頁面、執行動態變化的語言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AJAX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：網頁本身向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server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發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request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的方法，多由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JavaScript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來完成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8C1CA23-EA94-A543-B990-52540431DD63}"/>
              </a:ext>
            </a:extLst>
          </p:cNvPr>
          <p:cNvSpPr/>
          <p:nvPr/>
        </p:nvSpPr>
        <p:spPr>
          <a:xfrm>
            <a:off x="509835" y="2729820"/>
            <a:ext cx="5299688" cy="3284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&lt;div class="swiper-slide" style="width: 658px;"&gt;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    &lt;a </a:t>
            </a:r>
            <a:r>
              <a:rPr lang="en-US" altLang="zh-TW" dirty="0" err="1"/>
              <a:t>href</a:t>
            </a:r>
            <a:r>
              <a:rPr lang="en-US" altLang="zh-TW" dirty="0"/>
              <a:t>="https://</a:t>
            </a:r>
            <a:r>
              <a:rPr lang="en-US" altLang="zh-TW" dirty="0" err="1"/>
              <a:t>news.ltn.com.tw</a:t>
            </a:r>
            <a:r>
              <a:rPr lang="en-US" altLang="zh-TW" dirty="0"/>
              <a:t>//</a:t>
            </a:r>
            <a:r>
              <a:rPr lang="en-US" altLang="zh-TW" dirty="0" err="1"/>
              <a:t>breakingnews</a:t>
            </a:r>
            <a:r>
              <a:rPr lang="en-US" altLang="zh-TW" dirty="0"/>
              <a:t>/3047820" &gt;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        &lt;div id=“content”</a:t>
            </a:r>
            <a:r>
              <a:rPr lang="zh-TW" altLang="en-US" dirty="0"/>
              <a:t> </a:t>
            </a:r>
            <a:r>
              <a:rPr lang="en-US" altLang="zh-TW" dirty="0"/>
              <a:t>class=“title</a:t>
            </a:r>
            <a:r>
              <a:rPr lang="zh-TW" altLang="en-US" dirty="0"/>
              <a:t> </a:t>
            </a:r>
            <a:r>
              <a:rPr lang="en-US" altLang="zh-TW" dirty="0"/>
              <a:t>block1 main-page" &gt;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            &lt;</a:t>
            </a:r>
            <a:r>
              <a:rPr lang="en-US" altLang="zh-TW" dirty="0" err="1"/>
              <a:t>br</a:t>
            </a:r>
            <a:r>
              <a:rPr lang="en-US" altLang="zh-TW" dirty="0"/>
              <a:t>&gt;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            &lt;span class="title colorful active” id=“main-e9vi”&gt;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	</a:t>
            </a:r>
            <a:r>
              <a:rPr lang="zh-CN" altLang="en-US" dirty="0"/>
              <a:t>案</a:t>
            </a:r>
            <a:r>
              <a:rPr lang="en-US" altLang="zh-CN" dirty="0"/>
              <a:t>27</a:t>
            </a:r>
            <a:r>
              <a:rPr lang="zh-CN" altLang="en-US" dirty="0"/>
              <a:t>太太、小兒子確診</a:t>
            </a:r>
            <a:r>
              <a:rPr lang="zh-TW" altLang="en-US" dirty="0"/>
              <a:t> 台累計</a:t>
            </a:r>
            <a:r>
              <a:rPr lang="en-US" altLang="zh-TW" dirty="0"/>
              <a:t>30</a:t>
            </a:r>
            <a:r>
              <a:rPr lang="zh-CN" altLang="en-US" dirty="0"/>
              <a:t>例</a:t>
            </a:r>
            <a:r>
              <a:rPr lang="zh-TW" altLang="en-US" dirty="0"/>
              <a:t> </a:t>
            </a:r>
            <a:r>
              <a:rPr lang="en-US" altLang="zh-TW" dirty="0"/>
              <a:t>   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            &lt;/span&gt;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        &lt;/div&gt;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    &lt;/a&gt;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dirty="0"/>
              <a:t>&lt;/div&gt;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19FB0A1-C88E-5045-9A29-FBD2415CB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6" y="4042102"/>
            <a:ext cx="2753319" cy="149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3394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61352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前端三寶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-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HTML / CSS / JavaScript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81BB1B-567A-004C-B326-B2AD6FE00E44}"/>
              </a:ext>
            </a:extLst>
          </p:cNvPr>
          <p:cNvSpPr/>
          <p:nvPr/>
        </p:nvSpPr>
        <p:spPr>
          <a:xfrm>
            <a:off x="469404" y="922175"/>
            <a:ext cx="2446412" cy="4163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HTML 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的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&amp;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34A79CB-88DE-004C-9C3D-301C227748E8}"/>
              </a:ext>
            </a:extLst>
          </p:cNvPr>
          <p:cNvSpPr/>
          <p:nvPr/>
        </p:nvSpPr>
        <p:spPr>
          <a:xfrm>
            <a:off x="899592" y="1314896"/>
            <a:ext cx="6696744" cy="152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開發者自訂的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標籤選擇器</a:t>
            </a:r>
            <a:endParaRPr lang="en-US" altLang="zh-TW" sz="1600" b="1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id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代表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唯一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,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常用符號為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「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#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, ex:  #content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class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代表「</a:t>
            </a:r>
            <a:r>
              <a:rPr lang="zh-CN" altLang="en-US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同群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常用符號為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「</a:t>
            </a:r>
            <a:r>
              <a:rPr lang="en-US" altLang="zh-TW" sz="1600" b="1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.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 ex:  .title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BDF79CB-796C-694F-BB44-588D6BE96542}"/>
              </a:ext>
            </a:extLst>
          </p:cNvPr>
          <p:cNvSpPr/>
          <p:nvPr/>
        </p:nvSpPr>
        <p:spPr>
          <a:xfrm>
            <a:off x="575556" y="2758142"/>
            <a:ext cx="7992888" cy="32316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&lt;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div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&lt;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h1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嗨嗨，我是傑夫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&lt;/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h1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&lt;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h2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class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"text-red"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&gt;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這是大字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&lt;/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h2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&lt;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p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testqq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 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大家來看我寫程式喔～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&lt;/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p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&lt;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hr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&lt;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p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&gt;HTML 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是 標籤語言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&lt;/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p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&lt;!--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標籤的屬性值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--&gt;</a:t>
            </a:r>
            <a:endParaRPr lang="zh-TW" altLang="en-US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&lt;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div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"content"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&lt;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"second-a-link"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class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"link"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target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"_blank"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D19A66"/>
                </a:solidFill>
                <a:latin typeface="Menlo" panose="020B0609030804020204" pitchFamily="49" charset="0"/>
              </a:rPr>
              <a:t>href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"https://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tw.appledaily.com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/life/20210526/V3ZKMW77ERHXTLHM7UW3EAMOLU/"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第二新聞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.  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&lt;/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&lt;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id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"third-a-link"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class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"link"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target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"_blank"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   </a:t>
            </a:r>
            <a:r>
              <a:rPr lang="en-US" altLang="zh-TW" sz="1200" dirty="0" err="1">
                <a:solidFill>
                  <a:srgbClr val="D19A66"/>
                </a:solidFill>
                <a:latin typeface="Menlo" panose="020B0609030804020204" pitchFamily="49" charset="0"/>
              </a:rPr>
              <a:t>href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"https://</a:t>
            </a:r>
            <a:r>
              <a:rPr lang="en-US" altLang="zh-TW" sz="1200" dirty="0" err="1">
                <a:solidFill>
                  <a:srgbClr val="98C379"/>
                </a:solidFill>
                <a:latin typeface="Menlo" panose="020B0609030804020204" pitchFamily="49" charset="0"/>
              </a:rPr>
              <a:t>tw.appledaily.com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/home/"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  <a:r>
              <a:rPr lang="zh-TW" altLang="en-US" sz="1200" dirty="0">
                <a:solidFill>
                  <a:srgbClr val="ABB2BF"/>
                </a:solidFill>
                <a:latin typeface="Menlo" panose="020B0609030804020204" pitchFamily="49" charset="0"/>
              </a:rPr>
              <a:t>蘋果首頁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   &lt;/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a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  &lt;/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div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&lt;/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div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&gt;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35E18E6-6DD8-7244-BF20-B9A632D2A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240" y="922175"/>
            <a:ext cx="2090648" cy="118051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4001884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61352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範例程式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262163-DA64-4342-808C-E2674774EE9E}"/>
              </a:ext>
            </a:extLst>
          </p:cNvPr>
          <p:cNvSpPr/>
          <p:nvPr/>
        </p:nvSpPr>
        <p:spPr>
          <a:xfrm>
            <a:off x="707851" y="1196752"/>
            <a:ext cx="58560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TW" sz="2000" dirty="0">
                <a:hlinkClick r:id="rId3"/>
              </a:rPr>
              <a:t>https://github.com/Junkier/nodejs-ntust-202111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3122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61352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目標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122E3C-8110-D341-927C-5956ED7BE593}"/>
              </a:ext>
            </a:extLst>
          </p:cNvPr>
          <p:cNvSpPr/>
          <p:nvPr/>
        </p:nvSpPr>
        <p:spPr>
          <a:xfrm>
            <a:off x="469404" y="922175"/>
            <a:ext cx="7919020" cy="189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 頁面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a-tag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做跳轉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形成分頁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設計一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 ,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影集資料清單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設計一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API ,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可新增一筆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影集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8908D8-FA61-A94C-A838-C1075DC0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78" y="2883317"/>
            <a:ext cx="6282444" cy="29770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5375413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61352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解決辦法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8122E3C-8110-D341-927C-5956ED7BE593}"/>
              </a:ext>
            </a:extLst>
          </p:cNvPr>
          <p:cNvSpPr/>
          <p:nvPr/>
        </p:nvSpPr>
        <p:spPr>
          <a:xfrm>
            <a:off x="469404" y="922175"/>
            <a:ext cx="7919020" cy="1893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建立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「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關於我們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」 頁面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		-&gt; 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aboutme.html</a:t>
            </a:r>
            <a:endParaRPr lang="en-US" altLang="zh-TW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使用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a-tag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做跳轉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,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形成分頁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	-&gt;  &lt;a 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href</a:t>
            </a:r>
            <a:r>
              <a:rPr lang="en-US" altLang="zh-TW" sz="1600" dirty="0">
                <a:latin typeface="+mj-lt"/>
                <a:ea typeface="Microsoft JhengHei" panose="020B0604030504040204" pitchFamily="34" charset="-120"/>
              </a:rPr>
              <a:t>=</a:t>
            </a:r>
            <a:r>
              <a:rPr lang="zh-TW" altLang="en-US" sz="1600" dirty="0">
                <a:latin typeface="+mj-lt"/>
                <a:ea typeface="Microsoft JhengHei" panose="020B0604030504040204" pitchFamily="34" charset="-120"/>
              </a:rPr>
              <a:t>‘</a:t>
            </a:r>
            <a:r>
              <a:rPr lang="en-US" altLang="zh-TW" sz="1600" dirty="0">
                <a:latin typeface="+mj-lt"/>
                <a:ea typeface="Microsoft JhengHei" panose="020B0604030504040204" pitchFamily="34" charset="-120"/>
              </a:rPr>
              <a:t>/about/me’ &gt; ... &lt;/a&gt;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設計一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API ,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取得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影集資料清單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    -&gt;  GET      /</a:t>
            </a:r>
            <a:r>
              <a:rPr lang="en-US" altLang="zh-CN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getDramaListData</a:t>
            </a:r>
            <a:endParaRPr lang="en-US" altLang="zh-CN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設計一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API ,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可新增一筆</a:t>
            </a:r>
            <a:r>
              <a:rPr lang="en-US" altLang="zh-CN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lang="zh-CN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影集</a:t>
            </a:r>
            <a:r>
              <a:rPr lang="zh-TW" altLang="en-US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資料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    -&gt;  POST   /</a:t>
            </a:r>
            <a:r>
              <a:rPr lang="en-US" altLang="zh-TW" sz="16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createNewDramaData</a:t>
            </a:r>
            <a:r>
              <a:rPr lang="en-US" altLang="zh-TW" sz="16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  </a:t>
            </a: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l"/>
            </a:pPr>
            <a:endParaRPr lang="zh-TW" altLang="en-US" sz="1600" dirty="0">
              <a:latin typeface="Microsoft JhengHei" panose="020B0604030504040204" pitchFamily="34" charset="-120"/>
              <a:ea typeface="Microsoft JhengHei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8908D8-FA61-A94C-A838-C1075DC0C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778" y="2883317"/>
            <a:ext cx="6282444" cy="297704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99986014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1000" y="260648"/>
            <a:ext cx="6135216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CN" sz="2800" b="1" dirty="0" err="1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requests.body</a:t>
            </a:r>
            <a:r>
              <a:rPr lang="en-US" altLang="zh-CN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參數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C2325D-5A6B-1047-8854-54845D4AD6CC}"/>
              </a:ext>
            </a:extLst>
          </p:cNvPr>
          <p:cNvSpPr/>
          <p:nvPr/>
        </p:nvSpPr>
        <p:spPr>
          <a:xfrm>
            <a:off x="3635896" y="5927782"/>
            <a:ext cx="18473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TW" altLang="en-US" sz="1600" dirty="0"/>
          </a:p>
        </p:txBody>
      </p:sp>
      <p:sp>
        <p:nvSpPr>
          <p:cNvPr id="4" name="Shape 201">
            <a:extLst>
              <a:ext uri="{FF2B5EF4-FFF2-40B4-BE49-F238E27FC236}">
                <a16:creationId xmlns:a16="http://schemas.microsoft.com/office/drawing/2014/main" id="{EFC56BA6-F5DF-0342-A543-4C249AFEECD5}"/>
              </a:ext>
            </a:extLst>
          </p:cNvPr>
          <p:cNvSpPr txBox="1"/>
          <p:nvPr/>
        </p:nvSpPr>
        <p:spPr>
          <a:xfrm flipH="1">
            <a:off x="381000" y="1020983"/>
            <a:ext cx="8511482" cy="51564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express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須加裝</a:t>
            </a:r>
            <a:r>
              <a:rPr lang="en-US" altLang="zh-CN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body-parser  ,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才能對</a:t>
            </a:r>
            <a:r>
              <a:rPr lang="zh-TW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8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requests.body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進行處理</a:t>
            </a:r>
            <a:endParaRPr lang="en-US" altLang="zh-CN" sz="18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==&gt;  </a:t>
            </a:r>
            <a:r>
              <a:rPr lang="en-US" altLang="zh-TW" sz="1800" b="1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npm</a:t>
            </a:r>
            <a:r>
              <a:rPr lang="en-US" altLang="zh-TW" sz="1800" b="1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install  body-parser  --save</a:t>
            </a:r>
          </a:p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endParaRPr lang="en-US" altLang="zh-TW" sz="2000" dirty="0">
              <a:solidFill>
                <a:schemeClr val="tx1"/>
              </a:solidFill>
              <a:latin typeface="Calibri" panose="020F0502020204030204" pitchFamily="34" charset="0"/>
              <a:ea typeface="Microsoft YaHei" panose="020B0503020204020204" pitchFamily="34" charset="-122"/>
              <a:cs typeface="Calibri" panose="020F0502020204030204" pitchFamily="34" charset="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2000" b="1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6873402-B7AB-154E-9B63-8311AF67EB0B}"/>
              </a:ext>
            </a:extLst>
          </p:cNvPr>
          <p:cNvSpPr/>
          <p:nvPr/>
        </p:nvSpPr>
        <p:spPr>
          <a:xfrm>
            <a:off x="1592796" y="2184539"/>
            <a:ext cx="5958408" cy="35086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const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5C07B"/>
                </a:solidFill>
                <a:latin typeface="Menlo" panose="020B0609030804020204" pitchFamily="49" charset="0"/>
              </a:rPr>
              <a:t>bodyParser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require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"body-parser"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// ...</a:t>
            </a: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Setting Middleware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use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bodyParser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json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() );</a:t>
            </a:r>
          </a:p>
          <a:p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use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bodyParser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urlencoded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 {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extended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D19A66"/>
                </a:solidFill>
                <a:latin typeface="Menlo" panose="020B0609030804020204" pitchFamily="49" charset="0"/>
              </a:rPr>
              <a:t>false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,</a:t>
            </a:r>
          </a:p>
          <a:p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  limit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"1mb"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 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parameterLimit</a:t>
            </a:r>
            <a:r>
              <a:rPr lang="en-US" altLang="zh-TW" sz="1200" dirty="0">
                <a:solidFill>
                  <a:srgbClr val="E06C75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: </a:t>
            </a:r>
            <a:r>
              <a:rPr lang="en-US" altLang="zh-TW" sz="1200" dirty="0">
                <a:solidFill>
                  <a:srgbClr val="98C379"/>
                </a:solidFill>
                <a:latin typeface="Menlo" panose="020B0609030804020204" pitchFamily="49" charset="0"/>
              </a:rPr>
              <a:t>'10000'</a:t>
            </a:r>
            <a:endParaRPr lang="en-US" altLang="zh-TW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}));</a:t>
            </a:r>
          </a:p>
          <a:p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b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</a:b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app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61AFEF"/>
                </a:solidFill>
                <a:latin typeface="Menlo" panose="020B0609030804020204" pitchFamily="49" charset="0"/>
              </a:rPr>
              <a:t>use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((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,</a:t>
            </a:r>
            <a:r>
              <a:rPr lang="en-US" altLang="zh-TW" sz="1200" i="1" dirty="0" err="1">
                <a:solidFill>
                  <a:srgbClr val="E06C75"/>
                </a:solidFill>
                <a:latin typeface="Menlo" panose="020B0609030804020204" pitchFamily="49" charset="0"/>
              </a:rPr>
              <a:t>res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)</a:t>
            </a:r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=&gt;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{</a:t>
            </a:r>
          </a:p>
          <a:p>
            <a:r>
              <a:rPr lang="en-US" altLang="zh-TW" sz="1200" dirty="0">
                <a:solidFill>
                  <a:srgbClr val="C678DD"/>
                </a:solidFill>
                <a:latin typeface="Menlo" panose="020B0609030804020204" pitchFamily="49" charset="0"/>
              </a:rPr>
              <a:t>   let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paylod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>
                <a:solidFill>
                  <a:srgbClr val="56B6C2"/>
                </a:solidFill>
                <a:latin typeface="Menlo" panose="020B0609030804020204" pitchFamily="49" charset="0"/>
              </a:rPr>
              <a:t>=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 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req</a:t>
            </a:r>
            <a:r>
              <a:rPr lang="en-US" altLang="zh-TW" sz="1200" dirty="0" err="1">
                <a:solidFill>
                  <a:srgbClr val="ABB2BF"/>
                </a:solidFill>
                <a:latin typeface="Menlo" panose="020B0609030804020204" pitchFamily="49" charset="0"/>
              </a:rPr>
              <a:t>.</a:t>
            </a:r>
            <a:r>
              <a:rPr lang="en-US" altLang="zh-TW" sz="1200" dirty="0" err="1">
                <a:solidFill>
                  <a:srgbClr val="E06C75"/>
                </a:solidFill>
                <a:latin typeface="Menlo" panose="020B0609030804020204" pitchFamily="49" charset="0"/>
              </a:rPr>
              <a:t>body</a:t>
            </a:r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;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//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可讀取 </a:t>
            </a:r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body </a:t>
            </a:r>
            <a:r>
              <a:rPr lang="zh-TW" altLang="en-US" sz="1200" i="1" dirty="0">
                <a:solidFill>
                  <a:srgbClr val="7F848E"/>
                </a:solidFill>
                <a:latin typeface="Menlo" panose="020B0609030804020204" pitchFamily="49" charset="0"/>
              </a:rPr>
              <a:t>資料</a:t>
            </a:r>
            <a:endParaRPr lang="zh-TW" altLang="en-US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i="1" dirty="0">
                <a:solidFill>
                  <a:srgbClr val="7F848E"/>
                </a:solidFill>
                <a:latin typeface="Menlo" panose="020B0609030804020204" pitchFamily="49" charset="0"/>
              </a:rPr>
              <a:t>  // ...</a:t>
            </a:r>
            <a:endParaRPr lang="zh-TW" altLang="en-US" sz="1200" dirty="0">
              <a:solidFill>
                <a:srgbClr val="ABB2BF"/>
              </a:solidFill>
              <a:latin typeface="Menlo" panose="020B0609030804020204" pitchFamily="49" charset="0"/>
            </a:endParaRPr>
          </a:p>
          <a:p>
            <a:r>
              <a:rPr lang="en-US" altLang="zh-TW" sz="1200" dirty="0">
                <a:solidFill>
                  <a:srgbClr val="ABB2BF"/>
                </a:solidFill>
                <a:latin typeface="Menlo" panose="020B060903080402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29225546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RESTful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API #1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Shape 201">
            <a:extLst>
              <a:ext uri="{FF2B5EF4-FFF2-40B4-BE49-F238E27FC236}">
                <a16:creationId xmlns:a16="http://schemas.microsoft.com/office/drawing/2014/main" id="{B14B657E-B2D9-1D46-AE4D-B29FABC04420}"/>
              </a:ext>
            </a:extLst>
          </p:cNvPr>
          <p:cNvSpPr txBox="1"/>
          <p:nvPr/>
        </p:nvSpPr>
        <p:spPr>
          <a:xfrm flipH="1">
            <a:off x="380998" y="771352"/>
            <a:ext cx="8382004" cy="560997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lvl="0" indent="-34290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一種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API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的設計風格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充分使用了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HTTP</a:t>
            </a:r>
            <a:r>
              <a:rPr lang="zh-TW" altLang="en-US" sz="16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protocol</a:t>
            </a:r>
            <a:r>
              <a:rPr lang="zh-TW" altLang="en-US" sz="1600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的定義</a:t>
            </a:r>
            <a:endParaRPr lang="en-US" altLang="zh-CN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常見為下列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4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種發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方法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: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	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GET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查詢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：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   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用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query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string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攜帶參數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位於 </a:t>
            </a:r>
            <a:r>
              <a:rPr lang="en-US" altLang="zh-TW" sz="16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url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的最後一段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     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通常打開瀏覽器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輸入網址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即為發出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GET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  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b="1" u="sng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POST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新增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):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   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用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payload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/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body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攜帶參數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一般人看不到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   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註冊會員資料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填寫表單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多為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POST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   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需寫程式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,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特定工具才能發出的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request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 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PUT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修改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</a:p>
          <a:p>
            <a:pPr lvl="0">
              <a:lnSpc>
                <a:spcPct val="150000"/>
              </a:lnSpc>
              <a:buSzPct val="100000"/>
            </a:pP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-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DELETE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(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刪除</a:t>
            </a:r>
            <a:r>
              <a:rPr lang="en-US" altLang="zh-TW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)</a:t>
            </a:r>
            <a:r>
              <a:rPr lang="zh-TW" altLang="en-US" sz="16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0">
              <a:lnSpc>
                <a:spcPct val="150000"/>
              </a:lnSpc>
              <a:buSzPct val="100000"/>
            </a:pP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7815922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91">
            <a:extLst>
              <a:ext uri="{FF2B5EF4-FFF2-40B4-BE49-F238E27FC236}">
                <a16:creationId xmlns:a16="http://schemas.microsoft.com/office/drawing/2014/main" id="{E58FFA00-C93F-CB47-A0F0-B352999A6970}"/>
              </a:ext>
            </a:extLst>
          </p:cNvPr>
          <p:cNvSpPr/>
          <p:nvPr/>
        </p:nvSpPr>
        <p:spPr>
          <a:xfrm>
            <a:off x="380998" y="246402"/>
            <a:ext cx="5127099" cy="55399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RESTful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API</a:t>
            </a:r>
            <a:r>
              <a:rPr lang="zh-TW" altLang="en-US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en-US" altLang="zh-TW" sz="2800" b="1" dirty="0">
                <a:solidFill>
                  <a:schemeClr val="accent5">
                    <a:lumMod val="7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#2</a:t>
            </a:r>
            <a:endParaRPr lang="zh-TW" altLang="zh-TW" sz="2800" b="1" dirty="0">
              <a:solidFill>
                <a:schemeClr val="accent5">
                  <a:lumMod val="7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8" name="Shape 201">
            <a:extLst>
              <a:ext uri="{FF2B5EF4-FFF2-40B4-BE49-F238E27FC236}">
                <a16:creationId xmlns:a16="http://schemas.microsoft.com/office/drawing/2014/main" id="{B14B657E-B2D9-1D46-AE4D-B29FABC04420}"/>
              </a:ext>
            </a:extLst>
          </p:cNvPr>
          <p:cNvSpPr txBox="1"/>
          <p:nvPr/>
        </p:nvSpPr>
        <p:spPr>
          <a:xfrm flipH="1">
            <a:off x="380998" y="771352"/>
            <a:ext cx="8763002" cy="575399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SzPct val="100000"/>
              <a:buFont typeface="Wingdings" pitchFamily="2" charset="2"/>
              <a:buChar char="l"/>
            </a:pP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基本邏輯為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{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動詞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}      /{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資源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}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ex: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GET           /books/list     	    -&gt;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取得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書籍資料清單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PUT          /members/10001        -&gt;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修改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會員編號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=10001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的會員資料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DELETE    /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sales?saNo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=230        -&gt;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刪除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</a:t>
            </a:r>
            <a:r>
              <a:rPr lang="en-US" altLang="zh-TW" sz="1800" dirty="0" err="1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saNo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=230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的業務資料</a:t>
            </a: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       POST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 /department/account/employee/detail         </a:t>
            </a:r>
          </a:p>
          <a:p>
            <a:pPr lvl="1">
              <a:lnSpc>
                <a:spcPct val="150000"/>
              </a:lnSpc>
              <a:buSzPct val="100000"/>
            </a:pP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	 -&gt;</a:t>
            </a:r>
            <a:r>
              <a:rPr lang="zh-TW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 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新增</a:t>
            </a:r>
            <a:r>
              <a:rPr lang="en-US" altLang="zh-TW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會計部門</a:t>
            </a:r>
            <a:r>
              <a:rPr lang="en-US" altLang="zh-CN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 , </a:t>
            </a:r>
            <a:r>
              <a:rPr lang="zh-CN" altLang="en-US" sz="1800" dirty="0">
                <a:solidFill>
                  <a:schemeClr val="tx1"/>
                </a:solidFill>
                <a:latin typeface="Noto Sans CJK TC Regular" pitchFamily="34" charset="-120"/>
                <a:ea typeface="Noto Sans CJK TC Regular" pitchFamily="34" charset="-120"/>
              </a:rPr>
              <a:t>員工資料</a:t>
            </a:r>
            <a:endParaRPr lang="en-US" altLang="zh-CN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TW" sz="18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  <a:p>
            <a:pPr lvl="1">
              <a:lnSpc>
                <a:spcPct val="150000"/>
              </a:lnSpc>
              <a:buSzPct val="100000"/>
            </a:pPr>
            <a:endParaRPr lang="en-US" altLang="zh-TW" sz="1600" dirty="0">
              <a:solidFill>
                <a:schemeClr val="tx1"/>
              </a:solidFill>
              <a:latin typeface="Noto Sans CJK TC Regular" pitchFamily="34" charset="-120"/>
              <a:ea typeface="Noto Sans CJK TC Regular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9683998"/>
      </p:ext>
    </p:extLst>
  </p:cSld>
  <p:clrMapOvr>
    <a:masterClrMapping/>
  </p:clrMapOvr>
</p:sld>
</file>

<file path=ppt/theme/theme1.xml><?xml version="1.0" encoding="utf-8"?>
<a:theme xmlns:a="http://schemas.openxmlformats.org/drawingml/2006/main" name="4_自訂設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自訂設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自訂設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65811</TotalTime>
  <Words>12503</Words>
  <Application>Microsoft Macintosh PowerPoint</Application>
  <PresentationFormat>如螢幕大小 (4:3)</PresentationFormat>
  <Paragraphs>1977</Paragraphs>
  <Slides>158</Slides>
  <Notes>155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158</vt:i4>
      </vt:variant>
    </vt:vector>
  </HeadingPairs>
  <TitlesOfParts>
    <vt:vector size="171" baseType="lpstr">
      <vt:lpstr>微軟正黑體</vt:lpstr>
      <vt:lpstr>微軟正黑體</vt:lpstr>
      <vt:lpstr>標楷體</vt:lpstr>
      <vt:lpstr>Noto Sans CJK TC Medium</vt:lpstr>
      <vt:lpstr>Noto Sans CJK TC Regular</vt:lpstr>
      <vt:lpstr>Arial</vt:lpstr>
      <vt:lpstr>Calibri</vt:lpstr>
      <vt:lpstr>Helvetica Neue</vt:lpstr>
      <vt:lpstr>Menlo</vt:lpstr>
      <vt:lpstr>Wingdings</vt:lpstr>
      <vt:lpstr>4_自訂設計</vt:lpstr>
      <vt:lpstr>3_自訂設計</vt:lpstr>
      <vt:lpstr>5_自訂設計</vt:lpstr>
      <vt:lpstr>Node.js 後端網站架設實作坊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INSIGHTEYE 數據應用案例介紹</dc:title>
  <dc:creator>Jeff</dc:creator>
  <cp:lastModifiedBy>jeff.hsuan</cp:lastModifiedBy>
  <cp:revision>967</cp:revision>
  <dcterms:modified xsi:type="dcterms:W3CDTF">2021-11-26T04:47:32Z</dcterms:modified>
</cp:coreProperties>
</file>